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</p:sldMasterIdLst>
  <p:sldIdLst>
    <p:sldId id="357" r:id="rId3"/>
    <p:sldId id="358" r:id="rId4"/>
    <p:sldId id="359" r:id="rId5"/>
    <p:sldId id="361" r:id="rId6"/>
    <p:sldId id="636" r:id="rId7"/>
    <p:sldId id="262" r:id="rId8"/>
    <p:sldId id="264" r:id="rId9"/>
    <p:sldId id="265" r:id="rId10"/>
    <p:sldId id="268" r:id="rId11"/>
    <p:sldId id="637" r:id="rId12"/>
    <p:sldId id="618" r:id="rId13"/>
    <p:sldId id="623" r:id="rId14"/>
    <p:sldId id="624" r:id="rId15"/>
    <p:sldId id="625" r:id="rId16"/>
    <p:sldId id="638" r:id="rId17"/>
    <p:sldId id="626" r:id="rId18"/>
    <p:sldId id="627" r:id="rId19"/>
    <p:sldId id="639" r:id="rId20"/>
    <p:sldId id="640" r:id="rId21"/>
    <p:sldId id="619" r:id="rId22"/>
    <p:sldId id="628" r:id="rId23"/>
    <p:sldId id="629" r:id="rId24"/>
    <p:sldId id="621" r:id="rId25"/>
    <p:sldId id="631" r:id="rId26"/>
    <p:sldId id="630" r:id="rId27"/>
    <p:sldId id="633" r:id="rId28"/>
    <p:sldId id="634" r:id="rId29"/>
    <p:sldId id="632" r:id="rId30"/>
    <p:sldId id="635" r:id="rId31"/>
    <p:sldId id="641" r:id="rId32"/>
    <p:sldId id="261" r:id="rId33"/>
    <p:sldId id="64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1712" autoAdjust="0"/>
  </p:normalViewPr>
  <p:slideViewPr>
    <p:cSldViewPr snapToGrid="0">
      <p:cViewPr varScale="1">
        <p:scale>
          <a:sx n="86" d="100"/>
          <a:sy n="86" d="100"/>
        </p:scale>
        <p:origin x="6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034C91-F138-46AE-9A9E-963D105577C1}" type="doc">
      <dgm:prSet loTypeId="urn:microsoft.com/office/officeart/2005/8/layout/hProcess10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3657F5-963E-48E0-A794-F640948FC12C}">
      <dgm:prSet phldrT="[Text]"/>
      <dgm:spPr/>
      <dgm:t>
        <a:bodyPr/>
        <a:lstStyle/>
        <a:p>
          <a:r>
            <a:rPr lang="en-US" dirty="0"/>
            <a:t>Introduction to Stata</a:t>
          </a:r>
        </a:p>
      </dgm:t>
    </dgm:pt>
    <dgm:pt modelId="{4624BEAD-22D4-494A-8AEB-8B5FC0B90E81}" type="parTrans" cxnId="{E26F10DE-5DEA-4465-A2EB-2C25BF33024F}">
      <dgm:prSet/>
      <dgm:spPr/>
      <dgm:t>
        <a:bodyPr/>
        <a:lstStyle/>
        <a:p>
          <a:endParaRPr lang="en-US"/>
        </a:p>
      </dgm:t>
    </dgm:pt>
    <dgm:pt modelId="{0E1D14AA-93C4-4FB9-8FD7-B34091C28971}" type="sibTrans" cxnId="{E26F10DE-5DEA-4465-A2EB-2C25BF33024F}">
      <dgm:prSet/>
      <dgm:spPr/>
      <dgm:t>
        <a:bodyPr/>
        <a:lstStyle/>
        <a:p>
          <a:endParaRPr lang="en-US"/>
        </a:p>
      </dgm:t>
    </dgm:pt>
    <dgm:pt modelId="{D8A69F05-81A0-491B-9713-0DE624F00CEB}">
      <dgm:prSet phldrT="[Text]"/>
      <dgm:spPr/>
      <dgm:t>
        <a:bodyPr/>
        <a:lstStyle/>
        <a:p>
          <a:r>
            <a:rPr lang="en-US" dirty="0"/>
            <a:t>Data Cleaning &amp; Tidying</a:t>
          </a:r>
        </a:p>
      </dgm:t>
    </dgm:pt>
    <dgm:pt modelId="{49349148-BC40-4C61-AA8F-082C3846AD6E}" type="parTrans" cxnId="{9C55EDC7-7CAF-4290-82D9-8E4E9BE50321}">
      <dgm:prSet/>
      <dgm:spPr/>
      <dgm:t>
        <a:bodyPr/>
        <a:lstStyle/>
        <a:p>
          <a:endParaRPr lang="en-US"/>
        </a:p>
      </dgm:t>
    </dgm:pt>
    <dgm:pt modelId="{95700EB6-5C8C-43F8-9CA8-C718DF0A35F8}" type="sibTrans" cxnId="{9C55EDC7-7CAF-4290-82D9-8E4E9BE50321}">
      <dgm:prSet/>
      <dgm:spPr/>
      <dgm:t>
        <a:bodyPr/>
        <a:lstStyle/>
        <a:p>
          <a:endParaRPr lang="en-US"/>
        </a:p>
      </dgm:t>
    </dgm:pt>
    <dgm:pt modelId="{D9485B6D-9EC3-49A5-9587-B5B3337F138D}">
      <dgm:prSet phldrT="[Text]"/>
      <dgm:spPr/>
      <dgm:t>
        <a:bodyPr/>
        <a:lstStyle/>
        <a:p>
          <a:r>
            <a:rPr lang="en-US" dirty="0"/>
            <a:t>Descriptive Analysis with tables</a:t>
          </a:r>
        </a:p>
      </dgm:t>
    </dgm:pt>
    <dgm:pt modelId="{4D9055D1-CCDE-42AA-9F8B-E9B2A3275962}" type="parTrans" cxnId="{8D6C4CE2-B754-40AA-926B-0E232BA55AC1}">
      <dgm:prSet/>
      <dgm:spPr/>
      <dgm:t>
        <a:bodyPr/>
        <a:lstStyle/>
        <a:p>
          <a:endParaRPr lang="en-US"/>
        </a:p>
      </dgm:t>
    </dgm:pt>
    <dgm:pt modelId="{B17A3317-321C-495C-9E83-177B84BD8E8A}" type="sibTrans" cxnId="{8D6C4CE2-B754-40AA-926B-0E232BA55AC1}">
      <dgm:prSet/>
      <dgm:spPr/>
      <dgm:t>
        <a:bodyPr/>
        <a:lstStyle/>
        <a:p>
          <a:endParaRPr lang="en-US"/>
        </a:p>
      </dgm:t>
    </dgm:pt>
    <dgm:pt modelId="{0C461F03-A55E-42D5-9084-733262F980C3}">
      <dgm:prSet phldrT="[Text]"/>
      <dgm:spPr/>
      <dgm:t>
        <a:bodyPr/>
        <a:lstStyle/>
        <a:p>
          <a:r>
            <a:rPr lang="en-US" dirty="0"/>
            <a:t>Descriptive Analysis with graphs</a:t>
          </a:r>
        </a:p>
      </dgm:t>
    </dgm:pt>
    <dgm:pt modelId="{8964B59C-E533-461B-9B5B-C6F63DD67FFA}" type="parTrans" cxnId="{D540B951-F9B1-492F-A106-E6B82BA366FA}">
      <dgm:prSet/>
      <dgm:spPr/>
      <dgm:t>
        <a:bodyPr/>
        <a:lstStyle/>
        <a:p>
          <a:endParaRPr lang="en-US"/>
        </a:p>
      </dgm:t>
    </dgm:pt>
    <dgm:pt modelId="{576521BA-53CB-45D4-9EE1-F4ED03C0B407}" type="sibTrans" cxnId="{D540B951-F9B1-492F-A106-E6B82BA366FA}">
      <dgm:prSet/>
      <dgm:spPr/>
      <dgm:t>
        <a:bodyPr/>
        <a:lstStyle/>
        <a:p>
          <a:endParaRPr lang="en-US"/>
        </a:p>
      </dgm:t>
    </dgm:pt>
    <dgm:pt modelId="{AC76D5A4-09AC-4162-ABBF-BE1C7F653538}" type="pres">
      <dgm:prSet presAssocID="{40034C91-F138-46AE-9A9E-963D105577C1}" presName="Name0" presStyleCnt="0">
        <dgm:presLayoutVars>
          <dgm:dir/>
          <dgm:resizeHandles val="exact"/>
        </dgm:presLayoutVars>
      </dgm:prSet>
      <dgm:spPr/>
    </dgm:pt>
    <dgm:pt modelId="{3CB1DB3F-3031-4F18-97CD-78D699C5DE0E}" type="pres">
      <dgm:prSet presAssocID="{F13657F5-963E-48E0-A794-F640948FC12C}" presName="composite" presStyleCnt="0"/>
      <dgm:spPr/>
    </dgm:pt>
    <dgm:pt modelId="{B41DE2AE-35B5-4B3F-B67B-F8C49C77932D}" type="pres">
      <dgm:prSet presAssocID="{F13657F5-963E-48E0-A794-F640948FC12C}" presName="imagSh" presStyleLbl="bgImgPlace1" presStyleIdx="0" presStyleCnt="4" custScaleX="58268" custScaleY="48048" custLinFactNeighborX="11980" custLinFactNeighborY="-1863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2CC8E109-350B-4585-89FD-7079948ED8B7}" type="pres">
      <dgm:prSet presAssocID="{F13657F5-963E-48E0-A794-F640948FC12C}" presName="txNode" presStyleLbl="node1" presStyleIdx="0" presStyleCnt="4">
        <dgm:presLayoutVars>
          <dgm:bulletEnabled val="1"/>
        </dgm:presLayoutVars>
      </dgm:prSet>
      <dgm:spPr/>
    </dgm:pt>
    <dgm:pt modelId="{237A3609-2487-4D22-A806-10CCBF10B91E}" type="pres">
      <dgm:prSet presAssocID="{0E1D14AA-93C4-4FB9-8FD7-B34091C28971}" presName="sibTrans" presStyleLbl="sibTrans2D1" presStyleIdx="0" presStyleCnt="3"/>
      <dgm:spPr/>
    </dgm:pt>
    <dgm:pt modelId="{C20D3117-9FD6-4083-8426-05D2EE961CC6}" type="pres">
      <dgm:prSet presAssocID="{0E1D14AA-93C4-4FB9-8FD7-B34091C28971}" presName="connTx" presStyleLbl="sibTrans2D1" presStyleIdx="0" presStyleCnt="3"/>
      <dgm:spPr/>
    </dgm:pt>
    <dgm:pt modelId="{6DC1648A-0D66-453B-9076-5B8DD56B6706}" type="pres">
      <dgm:prSet presAssocID="{D8A69F05-81A0-491B-9713-0DE624F00CEB}" presName="composite" presStyleCnt="0"/>
      <dgm:spPr/>
    </dgm:pt>
    <dgm:pt modelId="{F034C0DD-7811-4705-AD64-F09837C56EAC}" type="pres">
      <dgm:prSet presAssocID="{D8A69F05-81A0-491B-9713-0DE624F00CEB}" presName="imagSh" presStyleLbl="bgImgPlace1" presStyleIdx="1" presStyleCnt="4" custScaleX="58268" custScaleY="48048" custLinFactNeighborX="8865" custLinFactNeighborY="-1863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E79D4D15-0EA0-4F37-AA42-49E9CD3521A6}" type="pres">
      <dgm:prSet presAssocID="{D8A69F05-81A0-491B-9713-0DE624F00CEB}" presName="txNode" presStyleLbl="node1" presStyleIdx="1" presStyleCnt="4">
        <dgm:presLayoutVars>
          <dgm:bulletEnabled val="1"/>
        </dgm:presLayoutVars>
      </dgm:prSet>
      <dgm:spPr/>
    </dgm:pt>
    <dgm:pt modelId="{73FF78C4-CD5B-4438-8A5A-D0D4007C24B6}" type="pres">
      <dgm:prSet presAssocID="{95700EB6-5C8C-43F8-9CA8-C718DF0A35F8}" presName="sibTrans" presStyleLbl="sibTrans2D1" presStyleIdx="1" presStyleCnt="3"/>
      <dgm:spPr/>
    </dgm:pt>
    <dgm:pt modelId="{94C4F6B8-4144-4F72-B2E9-1F5BD911D2F2}" type="pres">
      <dgm:prSet presAssocID="{95700EB6-5C8C-43F8-9CA8-C718DF0A35F8}" presName="connTx" presStyleLbl="sibTrans2D1" presStyleIdx="1" presStyleCnt="3"/>
      <dgm:spPr/>
    </dgm:pt>
    <dgm:pt modelId="{3DA7892E-51D6-4870-9059-B158923AC787}" type="pres">
      <dgm:prSet presAssocID="{D9485B6D-9EC3-49A5-9587-B5B3337F138D}" presName="composite" presStyleCnt="0"/>
      <dgm:spPr/>
    </dgm:pt>
    <dgm:pt modelId="{0B33FF0F-8E1A-4196-B1AA-321D9649A676}" type="pres">
      <dgm:prSet presAssocID="{D9485B6D-9EC3-49A5-9587-B5B3337F138D}" presName="imagSh" presStyleLbl="bgImgPlace1" presStyleIdx="2" presStyleCnt="4" custScaleX="58268" custScaleY="48048" custLinFactNeighborX="8865" custLinFactNeighborY="-1863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71779C51-4DA4-4923-8579-B85FD117348B}" type="pres">
      <dgm:prSet presAssocID="{D9485B6D-9EC3-49A5-9587-B5B3337F138D}" presName="txNode" presStyleLbl="node1" presStyleIdx="2" presStyleCnt="4">
        <dgm:presLayoutVars>
          <dgm:bulletEnabled val="1"/>
        </dgm:presLayoutVars>
      </dgm:prSet>
      <dgm:spPr/>
    </dgm:pt>
    <dgm:pt modelId="{462702D6-5E4C-4D7A-AB4B-9D1F11E0B1A7}" type="pres">
      <dgm:prSet presAssocID="{B17A3317-321C-495C-9E83-177B84BD8E8A}" presName="sibTrans" presStyleLbl="sibTrans2D1" presStyleIdx="2" presStyleCnt="3"/>
      <dgm:spPr/>
    </dgm:pt>
    <dgm:pt modelId="{35FF4301-6BD6-4FDD-9A3B-D71730C54F88}" type="pres">
      <dgm:prSet presAssocID="{B17A3317-321C-495C-9E83-177B84BD8E8A}" presName="connTx" presStyleLbl="sibTrans2D1" presStyleIdx="2" presStyleCnt="3"/>
      <dgm:spPr/>
    </dgm:pt>
    <dgm:pt modelId="{74774EC1-7724-474C-B2A4-3B94F48378FB}" type="pres">
      <dgm:prSet presAssocID="{0C461F03-A55E-42D5-9084-733262F980C3}" presName="composite" presStyleCnt="0"/>
      <dgm:spPr/>
    </dgm:pt>
    <dgm:pt modelId="{A20277FC-CB4F-406F-BFEC-EDF8297D3F0F}" type="pres">
      <dgm:prSet presAssocID="{0C461F03-A55E-42D5-9084-733262F980C3}" presName="imagSh" presStyleLbl="bgImgPlace1" presStyleIdx="3" presStyleCnt="4" custScaleX="58268" custScaleY="48048" custLinFactNeighborX="8865" custLinFactNeighborY="-1863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3BEF0E08-EBF3-4448-BE39-EE8D1A46FFE7}" type="pres">
      <dgm:prSet presAssocID="{0C461F03-A55E-42D5-9084-733262F980C3}" presName="txNode" presStyleLbl="node1" presStyleIdx="3" presStyleCnt="4">
        <dgm:presLayoutVars>
          <dgm:bulletEnabled val="1"/>
        </dgm:presLayoutVars>
      </dgm:prSet>
      <dgm:spPr/>
    </dgm:pt>
  </dgm:ptLst>
  <dgm:cxnLst>
    <dgm:cxn modelId="{4CA35409-658B-47C6-8317-AC2F2A44C6E3}" type="presOf" srcId="{0E1D14AA-93C4-4FB9-8FD7-B34091C28971}" destId="{C20D3117-9FD6-4083-8426-05D2EE961CC6}" srcOrd="1" destOrd="0" presId="urn:microsoft.com/office/officeart/2005/8/layout/hProcess10"/>
    <dgm:cxn modelId="{6C6A1315-0396-4412-A4D9-D0B643E07694}" type="presOf" srcId="{0C461F03-A55E-42D5-9084-733262F980C3}" destId="{3BEF0E08-EBF3-4448-BE39-EE8D1A46FFE7}" srcOrd="0" destOrd="0" presId="urn:microsoft.com/office/officeart/2005/8/layout/hProcess10"/>
    <dgm:cxn modelId="{B8B9CE5E-13D3-4327-B71D-211A8E173DFC}" type="presOf" srcId="{40034C91-F138-46AE-9A9E-963D105577C1}" destId="{AC76D5A4-09AC-4162-ABBF-BE1C7F653538}" srcOrd="0" destOrd="0" presId="urn:microsoft.com/office/officeart/2005/8/layout/hProcess10"/>
    <dgm:cxn modelId="{168A7568-938C-4514-A027-64EA696C79FE}" type="presOf" srcId="{0E1D14AA-93C4-4FB9-8FD7-B34091C28971}" destId="{237A3609-2487-4D22-A806-10CCBF10B91E}" srcOrd="0" destOrd="0" presId="urn:microsoft.com/office/officeart/2005/8/layout/hProcess10"/>
    <dgm:cxn modelId="{D540B951-F9B1-492F-A106-E6B82BA366FA}" srcId="{40034C91-F138-46AE-9A9E-963D105577C1}" destId="{0C461F03-A55E-42D5-9084-733262F980C3}" srcOrd="3" destOrd="0" parTransId="{8964B59C-E533-461B-9B5B-C6F63DD67FFA}" sibTransId="{576521BA-53CB-45D4-9EE1-F4ED03C0B407}"/>
    <dgm:cxn modelId="{4BC06375-5ED4-4865-85EE-EF15428DE8B3}" type="presOf" srcId="{D8A69F05-81A0-491B-9713-0DE624F00CEB}" destId="{E79D4D15-0EA0-4F37-AA42-49E9CD3521A6}" srcOrd="0" destOrd="0" presId="urn:microsoft.com/office/officeart/2005/8/layout/hProcess10"/>
    <dgm:cxn modelId="{F6405F81-AB3B-40D9-9005-48B1AFA454CE}" type="presOf" srcId="{95700EB6-5C8C-43F8-9CA8-C718DF0A35F8}" destId="{94C4F6B8-4144-4F72-B2E9-1F5BD911D2F2}" srcOrd="1" destOrd="0" presId="urn:microsoft.com/office/officeart/2005/8/layout/hProcess10"/>
    <dgm:cxn modelId="{51B8AE9B-1F73-4B7C-AFCB-40E91D68268C}" type="presOf" srcId="{95700EB6-5C8C-43F8-9CA8-C718DF0A35F8}" destId="{73FF78C4-CD5B-4438-8A5A-D0D4007C24B6}" srcOrd="0" destOrd="0" presId="urn:microsoft.com/office/officeart/2005/8/layout/hProcess10"/>
    <dgm:cxn modelId="{567457A9-361E-4907-A945-F008CB1F5E36}" type="presOf" srcId="{B17A3317-321C-495C-9E83-177B84BD8E8A}" destId="{462702D6-5E4C-4D7A-AB4B-9D1F11E0B1A7}" srcOrd="0" destOrd="0" presId="urn:microsoft.com/office/officeart/2005/8/layout/hProcess10"/>
    <dgm:cxn modelId="{355929AF-BDC3-4E70-91E2-894D2615319D}" type="presOf" srcId="{D9485B6D-9EC3-49A5-9587-B5B3337F138D}" destId="{71779C51-4DA4-4923-8579-B85FD117348B}" srcOrd="0" destOrd="0" presId="urn:microsoft.com/office/officeart/2005/8/layout/hProcess10"/>
    <dgm:cxn modelId="{9C55EDC7-7CAF-4290-82D9-8E4E9BE50321}" srcId="{40034C91-F138-46AE-9A9E-963D105577C1}" destId="{D8A69F05-81A0-491B-9713-0DE624F00CEB}" srcOrd="1" destOrd="0" parTransId="{49349148-BC40-4C61-AA8F-082C3846AD6E}" sibTransId="{95700EB6-5C8C-43F8-9CA8-C718DF0A35F8}"/>
    <dgm:cxn modelId="{E26F10DE-5DEA-4465-A2EB-2C25BF33024F}" srcId="{40034C91-F138-46AE-9A9E-963D105577C1}" destId="{F13657F5-963E-48E0-A794-F640948FC12C}" srcOrd="0" destOrd="0" parTransId="{4624BEAD-22D4-494A-8AEB-8B5FC0B90E81}" sibTransId="{0E1D14AA-93C4-4FB9-8FD7-B34091C28971}"/>
    <dgm:cxn modelId="{794879E0-2DA0-464D-85E0-F03DC486C55F}" type="presOf" srcId="{B17A3317-321C-495C-9E83-177B84BD8E8A}" destId="{35FF4301-6BD6-4FDD-9A3B-D71730C54F88}" srcOrd="1" destOrd="0" presId="urn:microsoft.com/office/officeart/2005/8/layout/hProcess10"/>
    <dgm:cxn modelId="{8D6C4CE2-B754-40AA-926B-0E232BA55AC1}" srcId="{40034C91-F138-46AE-9A9E-963D105577C1}" destId="{D9485B6D-9EC3-49A5-9587-B5B3337F138D}" srcOrd="2" destOrd="0" parTransId="{4D9055D1-CCDE-42AA-9F8B-E9B2A3275962}" sibTransId="{B17A3317-321C-495C-9E83-177B84BD8E8A}"/>
    <dgm:cxn modelId="{79AD06F6-F587-4B76-BE4C-B3C0238D2B86}" type="presOf" srcId="{F13657F5-963E-48E0-A794-F640948FC12C}" destId="{2CC8E109-350B-4585-89FD-7079948ED8B7}" srcOrd="0" destOrd="0" presId="urn:microsoft.com/office/officeart/2005/8/layout/hProcess10"/>
    <dgm:cxn modelId="{24F9CF9C-8CDC-47AF-8A3C-99FCA8A08C55}" type="presParOf" srcId="{AC76D5A4-09AC-4162-ABBF-BE1C7F653538}" destId="{3CB1DB3F-3031-4F18-97CD-78D699C5DE0E}" srcOrd="0" destOrd="0" presId="urn:microsoft.com/office/officeart/2005/8/layout/hProcess10"/>
    <dgm:cxn modelId="{2C85B2A2-93E3-449B-9676-4B3F0BB71EBE}" type="presParOf" srcId="{3CB1DB3F-3031-4F18-97CD-78D699C5DE0E}" destId="{B41DE2AE-35B5-4B3F-B67B-F8C49C77932D}" srcOrd="0" destOrd="0" presId="urn:microsoft.com/office/officeart/2005/8/layout/hProcess10"/>
    <dgm:cxn modelId="{92F6FFBA-5F28-4E8D-85BF-11E044690704}" type="presParOf" srcId="{3CB1DB3F-3031-4F18-97CD-78D699C5DE0E}" destId="{2CC8E109-350B-4585-89FD-7079948ED8B7}" srcOrd="1" destOrd="0" presId="urn:microsoft.com/office/officeart/2005/8/layout/hProcess10"/>
    <dgm:cxn modelId="{A6BDF155-C088-4FD0-BDEA-3FAD3C7F6B38}" type="presParOf" srcId="{AC76D5A4-09AC-4162-ABBF-BE1C7F653538}" destId="{237A3609-2487-4D22-A806-10CCBF10B91E}" srcOrd="1" destOrd="0" presId="urn:microsoft.com/office/officeart/2005/8/layout/hProcess10"/>
    <dgm:cxn modelId="{F296C0C9-F049-428F-A581-9DECE489D9BD}" type="presParOf" srcId="{237A3609-2487-4D22-A806-10CCBF10B91E}" destId="{C20D3117-9FD6-4083-8426-05D2EE961CC6}" srcOrd="0" destOrd="0" presId="urn:microsoft.com/office/officeart/2005/8/layout/hProcess10"/>
    <dgm:cxn modelId="{079A0C6E-1F5B-4691-A803-C774A1145754}" type="presParOf" srcId="{AC76D5A4-09AC-4162-ABBF-BE1C7F653538}" destId="{6DC1648A-0D66-453B-9076-5B8DD56B6706}" srcOrd="2" destOrd="0" presId="urn:microsoft.com/office/officeart/2005/8/layout/hProcess10"/>
    <dgm:cxn modelId="{DC6715F9-F095-49B5-BC05-4293DF6E3567}" type="presParOf" srcId="{6DC1648A-0D66-453B-9076-5B8DD56B6706}" destId="{F034C0DD-7811-4705-AD64-F09837C56EAC}" srcOrd="0" destOrd="0" presId="urn:microsoft.com/office/officeart/2005/8/layout/hProcess10"/>
    <dgm:cxn modelId="{ECCA6A2C-2289-4805-A95A-1F581393BBDD}" type="presParOf" srcId="{6DC1648A-0D66-453B-9076-5B8DD56B6706}" destId="{E79D4D15-0EA0-4F37-AA42-49E9CD3521A6}" srcOrd="1" destOrd="0" presId="urn:microsoft.com/office/officeart/2005/8/layout/hProcess10"/>
    <dgm:cxn modelId="{3DDD5A5C-0A6F-4DEF-978A-E633A086672C}" type="presParOf" srcId="{AC76D5A4-09AC-4162-ABBF-BE1C7F653538}" destId="{73FF78C4-CD5B-4438-8A5A-D0D4007C24B6}" srcOrd="3" destOrd="0" presId="urn:microsoft.com/office/officeart/2005/8/layout/hProcess10"/>
    <dgm:cxn modelId="{9D136D25-324F-411A-8771-9C388B93634A}" type="presParOf" srcId="{73FF78C4-CD5B-4438-8A5A-D0D4007C24B6}" destId="{94C4F6B8-4144-4F72-B2E9-1F5BD911D2F2}" srcOrd="0" destOrd="0" presId="urn:microsoft.com/office/officeart/2005/8/layout/hProcess10"/>
    <dgm:cxn modelId="{C50C373F-3D4C-4B13-B6E1-6FCDD38875D2}" type="presParOf" srcId="{AC76D5A4-09AC-4162-ABBF-BE1C7F653538}" destId="{3DA7892E-51D6-4870-9059-B158923AC787}" srcOrd="4" destOrd="0" presId="urn:microsoft.com/office/officeart/2005/8/layout/hProcess10"/>
    <dgm:cxn modelId="{BD688ADD-CA27-4646-A064-89D9FBB52C7B}" type="presParOf" srcId="{3DA7892E-51D6-4870-9059-B158923AC787}" destId="{0B33FF0F-8E1A-4196-B1AA-321D9649A676}" srcOrd="0" destOrd="0" presId="urn:microsoft.com/office/officeart/2005/8/layout/hProcess10"/>
    <dgm:cxn modelId="{084E5258-C665-4A14-93B1-992A97186FFD}" type="presParOf" srcId="{3DA7892E-51D6-4870-9059-B158923AC787}" destId="{71779C51-4DA4-4923-8579-B85FD117348B}" srcOrd="1" destOrd="0" presId="urn:microsoft.com/office/officeart/2005/8/layout/hProcess10"/>
    <dgm:cxn modelId="{1F5C6715-AEA9-4ED8-8623-E1AB75BD7B39}" type="presParOf" srcId="{AC76D5A4-09AC-4162-ABBF-BE1C7F653538}" destId="{462702D6-5E4C-4D7A-AB4B-9D1F11E0B1A7}" srcOrd="5" destOrd="0" presId="urn:microsoft.com/office/officeart/2005/8/layout/hProcess10"/>
    <dgm:cxn modelId="{0551268A-0E1D-4B6B-AEB3-2D9C61AE219C}" type="presParOf" srcId="{462702D6-5E4C-4D7A-AB4B-9D1F11E0B1A7}" destId="{35FF4301-6BD6-4FDD-9A3B-D71730C54F88}" srcOrd="0" destOrd="0" presId="urn:microsoft.com/office/officeart/2005/8/layout/hProcess10"/>
    <dgm:cxn modelId="{F37C52A9-4349-431D-A627-9C39DD3CDCDC}" type="presParOf" srcId="{AC76D5A4-09AC-4162-ABBF-BE1C7F653538}" destId="{74774EC1-7724-474C-B2A4-3B94F48378FB}" srcOrd="6" destOrd="0" presId="urn:microsoft.com/office/officeart/2005/8/layout/hProcess10"/>
    <dgm:cxn modelId="{55BAC3B0-48FA-4C7E-AB68-B298DE616A39}" type="presParOf" srcId="{74774EC1-7724-474C-B2A4-3B94F48378FB}" destId="{A20277FC-CB4F-406F-BFEC-EDF8297D3F0F}" srcOrd="0" destOrd="0" presId="urn:microsoft.com/office/officeart/2005/8/layout/hProcess10"/>
    <dgm:cxn modelId="{F2346E05-A29B-467B-982E-5F74B8638405}" type="presParOf" srcId="{74774EC1-7724-474C-B2A4-3B94F48378FB}" destId="{3BEF0E08-EBF3-4448-BE39-EE8D1A46FFE7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034C91-F138-46AE-9A9E-963D105577C1}" type="doc">
      <dgm:prSet loTypeId="urn:microsoft.com/office/officeart/2005/8/layout/hProcess10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3657F5-963E-48E0-A794-F640948FC12C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Introduction to Stata</a:t>
          </a:r>
        </a:p>
      </dgm:t>
    </dgm:pt>
    <dgm:pt modelId="{4624BEAD-22D4-494A-8AEB-8B5FC0B90E81}" type="parTrans" cxnId="{E26F10DE-5DEA-4465-A2EB-2C25BF33024F}">
      <dgm:prSet/>
      <dgm:spPr/>
      <dgm:t>
        <a:bodyPr/>
        <a:lstStyle/>
        <a:p>
          <a:endParaRPr lang="en-US"/>
        </a:p>
      </dgm:t>
    </dgm:pt>
    <dgm:pt modelId="{0E1D14AA-93C4-4FB9-8FD7-B34091C28971}" type="sibTrans" cxnId="{E26F10DE-5DEA-4465-A2EB-2C25BF33024F}">
      <dgm:prSet/>
      <dgm:spPr/>
      <dgm:t>
        <a:bodyPr/>
        <a:lstStyle/>
        <a:p>
          <a:endParaRPr lang="en-US"/>
        </a:p>
      </dgm:t>
    </dgm:pt>
    <dgm:pt modelId="{D8A69F05-81A0-491B-9713-0DE624F00CE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 Cleaning &amp; Tidying</a:t>
          </a:r>
        </a:p>
      </dgm:t>
    </dgm:pt>
    <dgm:pt modelId="{49349148-BC40-4C61-AA8F-082C3846AD6E}" type="parTrans" cxnId="{9C55EDC7-7CAF-4290-82D9-8E4E9BE50321}">
      <dgm:prSet/>
      <dgm:spPr/>
      <dgm:t>
        <a:bodyPr/>
        <a:lstStyle/>
        <a:p>
          <a:endParaRPr lang="en-US"/>
        </a:p>
      </dgm:t>
    </dgm:pt>
    <dgm:pt modelId="{95700EB6-5C8C-43F8-9CA8-C718DF0A35F8}" type="sibTrans" cxnId="{9C55EDC7-7CAF-4290-82D9-8E4E9BE50321}">
      <dgm:prSet/>
      <dgm:spPr/>
      <dgm:t>
        <a:bodyPr/>
        <a:lstStyle/>
        <a:p>
          <a:endParaRPr lang="en-US"/>
        </a:p>
      </dgm:t>
    </dgm:pt>
    <dgm:pt modelId="{D9485B6D-9EC3-49A5-9587-B5B3337F138D}">
      <dgm:prSet phldrT="[Text]"/>
      <dgm:spPr/>
      <dgm:t>
        <a:bodyPr/>
        <a:lstStyle/>
        <a:p>
          <a:r>
            <a:rPr lang="en-US" dirty="0"/>
            <a:t>Descriptive Analysis with tables</a:t>
          </a:r>
        </a:p>
      </dgm:t>
    </dgm:pt>
    <dgm:pt modelId="{4D9055D1-CCDE-42AA-9F8B-E9B2A3275962}" type="parTrans" cxnId="{8D6C4CE2-B754-40AA-926B-0E232BA55AC1}">
      <dgm:prSet/>
      <dgm:spPr/>
      <dgm:t>
        <a:bodyPr/>
        <a:lstStyle/>
        <a:p>
          <a:endParaRPr lang="en-US"/>
        </a:p>
      </dgm:t>
    </dgm:pt>
    <dgm:pt modelId="{B17A3317-321C-495C-9E83-177B84BD8E8A}" type="sibTrans" cxnId="{8D6C4CE2-B754-40AA-926B-0E232BA55AC1}">
      <dgm:prSet/>
      <dgm:spPr/>
      <dgm:t>
        <a:bodyPr/>
        <a:lstStyle/>
        <a:p>
          <a:endParaRPr lang="en-US"/>
        </a:p>
      </dgm:t>
    </dgm:pt>
    <dgm:pt modelId="{0C461F03-A55E-42D5-9084-733262F980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Descriptive Analysis with graphs</a:t>
          </a:r>
        </a:p>
      </dgm:t>
    </dgm:pt>
    <dgm:pt modelId="{8964B59C-E533-461B-9B5B-C6F63DD67FFA}" type="parTrans" cxnId="{D540B951-F9B1-492F-A106-E6B82BA366FA}">
      <dgm:prSet/>
      <dgm:spPr/>
      <dgm:t>
        <a:bodyPr/>
        <a:lstStyle/>
        <a:p>
          <a:endParaRPr lang="en-US"/>
        </a:p>
      </dgm:t>
    </dgm:pt>
    <dgm:pt modelId="{576521BA-53CB-45D4-9EE1-F4ED03C0B407}" type="sibTrans" cxnId="{D540B951-F9B1-492F-A106-E6B82BA366FA}">
      <dgm:prSet/>
      <dgm:spPr/>
      <dgm:t>
        <a:bodyPr/>
        <a:lstStyle/>
        <a:p>
          <a:endParaRPr lang="en-US"/>
        </a:p>
      </dgm:t>
    </dgm:pt>
    <dgm:pt modelId="{AC76D5A4-09AC-4162-ABBF-BE1C7F653538}" type="pres">
      <dgm:prSet presAssocID="{40034C91-F138-46AE-9A9E-963D105577C1}" presName="Name0" presStyleCnt="0">
        <dgm:presLayoutVars>
          <dgm:dir/>
          <dgm:resizeHandles val="exact"/>
        </dgm:presLayoutVars>
      </dgm:prSet>
      <dgm:spPr/>
    </dgm:pt>
    <dgm:pt modelId="{3CB1DB3F-3031-4F18-97CD-78D699C5DE0E}" type="pres">
      <dgm:prSet presAssocID="{F13657F5-963E-48E0-A794-F640948FC12C}" presName="composite" presStyleCnt="0"/>
      <dgm:spPr/>
    </dgm:pt>
    <dgm:pt modelId="{B41DE2AE-35B5-4B3F-B67B-F8C49C77932D}" type="pres">
      <dgm:prSet presAssocID="{F13657F5-963E-48E0-A794-F640948FC12C}" presName="imagSh" presStyleLbl="bgImgPlace1" presStyleIdx="0" presStyleCnt="4" custScaleX="58268" custScaleY="48048" custLinFactNeighborX="11980" custLinFactNeighborY="-1863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2CC8E109-350B-4585-89FD-7079948ED8B7}" type="pres">
      <dgm:prSet presAssocID="{F13657F5-963E-48E0-A794-F640948FC12C}" presName="txNode" presStyleLbl="node1" presStyleIdx="0" presStyleCnt="4">
        <dgm:presLayoutVars>
          <dgm:bulletEnabled val="1"/>
        </dgm:presLayoutVars>
      </dgm:prSet>
      <dgm:spPr/>
    </dgm:pt>
    <dgm:pt modelId="{237A3609-2487-4D22-A806-10CCBF10B91E}" type="pres">
      <dgm:prSet presAssocID="{0E1D14AA-93C4-4FB9-8FD7-B34091C28971}" presName="sibTrans" presStyleLbl="sibTrans2D1" presStyleIdx="0" presStyleCnt="3"/>
      <dgm:spPr/>
    </dgm:pt>
    <dgm:pt modelId="{C20D3117-9FD6-4083-8426-05D2EE961CC6}" type="pres">
      <dgm:prSet presAssocID="{0E1D14AA-93C4-4FB9-8FD7-B34091C28971}" presName="connTx" presStyleLbl="sibTrans2D1" presStyleIdx="0" presStyleCnt="3"/>
      <dgm:spPr/>
    </dgm:pt>
    <dgm:pt modelId="{6DC1648A-0D66-453B-9076-5B8DD56B6706}" type="pres">
      <dgm:prSet presAssocID="{D8A69F05-81A0-491B-9713-0DE624F00CEB}" presName="composite" presStyleCnt="0"/>
      <dgm:spPr/>
    </dgm:pt>
    <dgm:pt modelId="{F034C0DD-7811-4705-AD64-F09837C56EAC}" type="pres">
      <dgm:prSet presAssocID="{D8A69F05-81A0-491B-9713-0DE624F00CEB}" presName="imagSh" presStyleLbl="bgImgPlace1" presStyleIdx="1" presStyleCnt="4" custScaleX="58268" custScaleY="48048" custLinFactNeighborX="8865" custLinFactNeighborY="-1863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E79D4D15-0EA0-4F37-AA42-49E9CD3521A6}" type="pres">
      <dgm:prSet presAssocID="{D8A69F05-81A0-491B-9713-0DE624F00CEB}" presName="txNode" presStyleLbl="node1" presStyleIdx="1" presStyleCnt="4">
        <dgm:presLayoutVars>
          <dgm:bulletEnabled val="1"/>
        </dgm:presLayoutVars>
      </dgm:prSet>
      <dgm:spPr/>
    </dgm:pt>
    <dgm:pt modelId="{73FF78C4-CD5B-4438-8A5A-D0D4007C24B6}" type="pres">
      <dgm:prSet presAssocID="{95700EB6-5C8C-43F8-9CA8-C718DF0A35F8}" presName="sibTrans" presStyleLbl="sibTrans2D1" presStyleIdx="1" presStyleCnt="3"/>
      <dgm:spPr/>
    </dgm:pt>
    <dgm:pt modelId="{94C4F6B8-4144-4F72-B2E9-1F5BD911D2F2}" type="pres">
      <dgm:prSet presAssocID="{95700EB6-5C8C-43F8-9CA8-C718DF0A35F8}" presName="connTx" presStyleLbl="sibTrans2D1" presStyleIdx="1" presStyleCnt="3"/>
      <dgm:spPr/>
    </dgm:pt>
    <dgm:pt modelId="{3DA7892E-51D6-4870-9059-B158923AC787}" type="pres">
      <dgm:prSet presAssocID="{D9485B6D-9EC3-49A5-9587-B5B3337F138D}" presName="composite" presStyleCnt="0"/>
      <dgm:spPr/>
    </dgm:pt>
    <dgm:pt modelId="{0B33FF0F-8E1A-4196-B1AA-321D9649A676}" type="pres">
      <dgm:prSet presAssocID="{D9485B6D-9EC3-49A5-9587-B5B3337F138D}" presName="imagSh" presStyleLbl="bgImgPlace1" presStyleIdx="2" presStyleCnt="4" custScaleX="58268" custScaleY="48048" custLinFactNeighborX="8865" custLinFactNeighborY="-1863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71779C51-4DA4-4923-8579-B85FD117348B}" type="pres">
      <dgm:prSet presAssocID="{D9485B6D-9EC3-49A5-9587-B5B3337F138D}" presName="txNode" presStyleLbl="node1" presStyleIdx="2" presStyleCnt="4">
        <dgm:presLayoutVars>
          <dgm:bulletEnabled val="1"/>
        </dgm:presLayoutVars>
      </dgm:prSet>
      <dgm:spPr/>
    </dgm:pt>
    <dgm:pt modelId="{462702D6-5E4C-4D7A-AB4B-9D1F11E0B1A7}" type="pres">
      <dgm:prSet presAssocID="{B17A3317-321C-495C-9E83-177B84BD8E8A}" presName="sibTrans" presStyleLbl="sibTrans2D1" presStyleIdx="2" presStyleCnt="3"/>
      <dgm:spPr/>
    </dgm:pt>
    <dgm:pt modelId="{35FF4301-6BD6-4FDD-9A3B-D71730C54F88}" type="pres">
      <dgm:prSet presAssocID="{B17A3317-321C-495C-9E83-177B84BD8E8A}" presName="connTx" presStyleLbl="sibTrans2D1" presStyleIdx="2" presStyleCnt="3"/>
      <dgm:spPr/>
    </dgm:pt>
    <dgm:pt modelId="{74774EC1-7724-474C-B2A4-3B94F48378FB}" type="pres">
      <dgm:prSet presAssocID="{0C461F03-A55E-42D5-9084-733262F980C3}" presName="composite" presStyleCnt="0"/>
      <dgm:spPr/>
    </dgm:pt>
    <dgm:pt modelId="{A20277FC-CB4F-406F-BFEC-EDF8297D3F0F}" type="pres">
      <dgm:prSet presAssocID="{0C461F03-A55E-42D5-9084-733262F980C3}" presName="imagSh" presStyleLbl="bgImgPlace1" presStyleIdx="3" presStyleCnt="4" custScaleX="58268" custScaleY="48048" custLinFactNeighborX="8865" custLinFactNeighborY="-1863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3BEF0E08-EBF3-4448-BE39-EE8D1A46FFE7}" type="pres">
      <dgm:prSet presAssocID="{0C461F03-A55E-42D5-9084-733262F980C3}" presName="txNode" presStyleLbl="node1" presStyleIdx="3" presStyleCnt="4">
        <dgm:presLayoutVars>
          <dgm:bulletEnabled val="1"/>
        </dgm:presLayoutVars>
      </dgm:prSet>
      <dgm:spPr/>
    </dgm:pt>
  </dgm:ptLst>
  <dgm:cxnLst>
    <dgm:cxn modelId="{4CA35409-658B-47C6-8317-AC2F2A44C6E3}" type="presOf" srcId="{0E1D14AA-93C4-4FB9-8FD7-B34091C28971}" destId="{C20D3117-9FD6-4083-8426-05D2EE961CC6}" srcOrd="1" destOrd="0" presId="urn:microsoft.com/office/officeart/2005/8/layout/hProcess10"/>
    <dgm:cxn modelId="{6C6A1315-0396-4412-A4D9-D0B643E07694}" type="presOf" srcId="{0C461F03-A55E-42D5-9084-733262F980C3}" destId="{3BEF0E08-EBF3-4448-BE39-EE8D1A46FFE7}" srcOrd="0" destOrd="0" presId="urn:microsoft.com/office/officeart/2005/8/layout/hProcess10"/>
    <dgm:cxn modelId="{B8B9CE5E-13D3-4327-B71D-211A8E173DFC}" type="presOf" srcId="{40034C91-F138-46AE-9A9E-963D105577C1}" destId="{AC76D5A4-09AC-4162-ABBF-BE1C7F653538}" srcOrd="0" destOrd="0" presId="urn:microsoft.com/office/officeart/2005/8/layout/hProcess10"/>
    <dgm:cxn modelId="{168A7568-938C-4514-A027-64EA696C79FE}" type="presOf" srcId="{0E1D14AA-93C4-4FB9-8FD7-B34091C28971}" destId="{237A3609-2487-4D22-A806-10CCBF10B91E}" srcOrd="0" destOrd="0" presId="urn:microsoft.com/office/officeart/2005/8/layout/hProcess10"/>
    <dgm:cxn modelId="{D540B951-F9B1-492F-A106-E6B82BA366FA}" srcId="{40034C91-F138-46AE-9A9E-963D105577C1}" destId="{0C461F03-A55E-42D5-9084-733262F980C3}" srcOrd="3" destOrd="0" parTransId="{8964B59C-E533-461B-9B5B-C6F63DD67FFA}" sibTransId="{576521BA-53CB-45D4-9EE1-F4ED03C0B407}"/>
    <dgm:cxn modelId="{4BC06375-5ED4-4865-85EE-EF15428DE8B3}" type="presOf" srcId="{D8A69F05-81A0-491B-9713-0DE624F00CEB}" destId="{E79D4D15-0EA0-4F37-AA42-49E9CD3521A6}" srcOrd="0" destOrd="0" presId="urn:microsoft.com/office/officeart/2005/8/layout/hProcess10"/>
    <dgm:cxn modelId="{F6405F81-AB3B-40D9-9005-48B1AFA454CE}" type="presOf" srcId="{95700EB6-5C8C-43F8-9CA8-C718DF0A35F8}" destId="{94C4F6B8-4144-4F72-B2E9-1F5BD911D2F2}" srcOrd="1" destOrd="0" presId="urn:microsoft.com/office/officeart/2005/8/layout/hProcess10"/>
    <dgm:cxn modelId="{51B8AE9B-1F73-4B7C-AFCB-40E91D68268C}" type="presOf" srcId="{95700EB6-5C8C-43F8-9CA8-C718DF0A35F8}" destId="{73FF78C4-CD5B-4438-8A5A-D0D4007C24B6}" srcOrd="0" destOrd="0" presId="urn:microsoft.com/office/officeart/2005/8/layout/hProcess10"/>
    <dgm:cxn modelId="{567457A9-361E-4907-A945-F008CB1F5E36}" type="presOf" srcId="{B17A3317-321C-495C-9E83-177B84BD8E8A}" destId="{462702D6-5E4C-4D7A-AB4B-9D1F11E0B1A7}" srcOrd="0" destOrd="0" presId="urn:microsoft.com/office/officeart/2005/8/layout/hProcess10"/>
    <dgm:cxn modelId="{355929AF-BDC3-4E70-91E2-894D2615319D}" type="presOf" srcId="{D9485B6D-9EC3-49A5-9587-B5B3337F138D}" destId="{71779C51-4DA4-4923-8579-B85FD117348B}" srcOrd="0" destOrd="0" presId="urn:microsoft.com/office/officeart/2005/8/layout/hProcess10"/>
    <dgm:cxn modelId="{9C55EDC7-7CAF-4290-82D9-8E4E9BE50321}" srcId="{40034C91-F138-46AE-9A9E-963D105577C1}" destId="{D8A69F05-81A0-491B-9713-0DE624F00CEB}" srcOrd="1" destOrd="0" parTransId="{49349148-BC40-4C61-AA8F-082C3846AD6E}" sibTransId="{95700EB6-5C8C-43F8-9CA8-C718DF0A35F8}"/>
    <dgm:cxn modelId="{E26F10DE-5DEA-4465-A2EB-2C25BF33024F}" srcId="{40034C91-F138-46AE-9A9E-963D105577C1}" destId="{F13657F5-963E-48E0-A794-F640948FC12C}" srcOrd="0" destOrd="0" parTransId="{4624BEAD-22D4-494A-8AEB-8B5FC0B90E81}" sibTransId="{0E1D14AA-93C4-4FB9-8FD7-B34091C28971}"/>
    <dgm:cxn modelId="{794879E0-2DA0-464D-85E0-F03DC486C55F}" type="presOf" srcId="{B17A3317-321C-495C-9E83-177B84BD8E8A}" destId="{35FF4301-6BD6-4FDD-9A3B-D71730C54F88}" srcOrd="1" destOrd="0" presId="urn:microsoft.com/office/officeart/2005/8/layout/hProcess10"/>
    <dgm:cxn modelId="{8D6C4CE2-B754-40AA-926B-0E232BA55AC1}" srcId="{40034C91-F138-46AE-9A9E-963D105577C1}" destId="{D9485B6D-9EC3-49A5-9587-B5B3337F138D}" srcOrd="2" destOrd="0" parTransId="{4D9055D1-CCDE-42AA-9F8B-E9B2A3275962}" sibTransId="{B17A3317-321C-495C-9E83-177B84BD8E8A}"/>
    <dgm:cxn modelId="{79AD06F6-F587-4B76-BE4C-B3C0238D2B86}" type="presOf" srcId="{F13657F5-963E-48E0-A794-F640948FC12C}" destId="{2CC8E109-350B-4585-89FD-7079948ED8B7}" srcOrd="0" destOrd="0" presId="urn:microsoft.com/office/officeart/2005/8/layout/hProcess10"/>
    <dgm:cxn modelId="{24F9CF9C-8CDC-47AF-8A3C-99FCA8A08C55}" type="presParOf" srcId="{AC76D5A4-09AC-4162-ABBF-BE1C7F653538}" destId="{3CB1DB3F-3031-4F18-97CD-78D699C5DE0E}" srcOrd="0" destOrd="0" presId="urn:microsoft.com/office/officeart/2005/8/layout/hProcess10"/>
    <dgm:cxn modelId="{2C85B2A2-93E3-449B-9676-4B3F0BB71EBE}" type="presParOf" srcId="{3CB1DB3F-3031-4F18-97CD-78D699C5DE0E}" destId="{B41DE2AE-35B5-4B3F-B67B-F8C49C77932D}" srcOrd="0" destOrd="0" presId="urn:microsoft.com/office/officeart/2005/8/layout/hProcess10"/>
    <dgm:cxn modelId="{92F6FFBA-5F28-4E8D-85BF-11E044690704}" type="presParOf" srcId="{3CB1DB3F-3031-4F18-97CD-78D699C5DE0E}" destId="{2CC8E109-350B-4585-89FD-7079948ED8B7}" srcOrd="1" destOrd="0" presId="urn:microsoft.com/office/officeart/2005/8/layout/hProcess10"/>
    <dgm:cxn modelId="{A6BDF155-C088-4FD0-BDEA-3FAD3C7F6B38}" type="presParOf" srcId="{AC76D5A4-09AC-4162-ABBF-BE1C7F653538}" destId="{237A3609-2487-4D22-A806-10CCBF10B91E}" srcOrd="1" destOrd="0" presId="urn:microsoft.com/office/officeart/2005/8/layout/hProcess10"/>
    <dgm:cxn modelId="{F296C0C9-F049-428F-A581-9DECE489D9BD}" type="presParOf" srcId="{237A3609-2487-4D22-A806-10CCBF10B91E}" destId="{C20D3117-9FD6-4083-8426-05D2EE961CC6}" srcOrd="0" destOrd="0" presId="urn:microsoft.com/office/officeart/2005/8/layout/hProcess10"/>
    <dgm:cxn modelId="{079A0C6E-1F5B-4691-A803-C774A1145754}" type="presParOf" srcId="{AC76D5A4-09AC-4162-ABBF-BE1C7F653538}" destId="{6DC1648A-0D66-453B-9076-5B8DD56B6706}" srcOrd="2" destOrd="0" presId="urn:microsoft.com/office/officeart/2005/8/layout/hProcess10"/>
    <dgm:cxn modelId="{DC6715F9-F095-49B5-BC05-4293DF6E3567}" type="presParOf" srcId="{6DC1648A-0D66-453B-9076-5B8DD56B6706}" destId="{F034C0DD-7811-4705-AD64-F09837C56EAC}" srcOrd="0" destOrd="0" presId="urn:microsoft.com/office/officeart/2005/8/layout/hProcess10"/>
    <dgm:cxn modelId="{ECCA6A2C-2289-4805-A95A-1F581393BBDD}" type="presParOf" srcId="{6DC1648A-0D66-453B-9076-5B8DD56B6706}" destId="{E79D4D15-0EA0-4F37-AA42-49E9CD3521A6}" srcOrd="1" destOrd="0" presId="urn:microsoft.com/office/officeart/2005/8/layout/hProcess10"/>
    <dgm:cxn modelId="{3DDD5A5C-0A6F-4DEF-978A-E633A086672C}" type="presParOf" srcId="{AC76D5A4-09AC-4162-ABBF-BE1C7F653538}" destId="{73FF78C4-CD5B-4438-8A5A-D0D4007C24B6}" srcOrd="3" destOrd="0" presId="urn:microsoft.com/office/officeart/2005/8/layout/hProcess10"/>
    <dgm:cxn modelId="{9D136D25-324F-411A-8771-9C388B93634A}" type="presParOf" srcId="{73FF78C4-CD5B-4438-8A5A-D0D4007C24B6}" destId="{94C4F6B8-4144-4F72-B2E9-1F5BD911D2F2}" srcOrd="0" destOrd="0" presId="urn:microsoft.com/office/officeart/2005/8/layout/hProcess10"/>
    <dgm:cxn modelId="{C50C373F-3D4C-4B13-B6E1-6FCDD38875D2}" type="presParOf" srcId="{AC76D5A4-09AC-4162-ABBF-BE1C7F653538}" destId="{3DA7892E-51D6-4870-9059-B158923AC787}" srcOrd="4" destOrd="0" presId="urn:microsoft.com/office/officeart/2005/8/layout/hProcess10"/>
    <dgm:cxn modelId="{BD688ADD-CA27-4646-A064-89D9FBB52C7B}" type="presParOf" srcId="{3DA7892E-51D6-4870-9059-B158923AC787}" destId="{0B33FF0F-8E1A-4196-B1AA-321D9649A676}" srcOrd="0" destOrd="0" presId="urn:microsoft.com/office/officeart/2005/8/layout/hProcess10"/>
    <dgm:cxn modelId="{084E5258-C665-4A14-93B1-992A97186FFD}" type="presParOf" srcId="{3DA7892E-51D6-4870-9059-B158923AC787}" destId="{71779C51-4DA4-4923-8579-B85FD117348B}" srcOrd="1" destOrd="0" presId="urn:microsoft.com/office/officeart/2005/8/layout/hProcess10"/>
    <dgm:cxn modelId="{1F5C6715-AEA9-4ED8-8623-E1AB75BD7B39}" type="presParOf" srcId="{AC76D5A4-09AC-4162-ABBF-BE1C7F653538}" destId="{462702D6-5E4C-4D7A-AB4B-9D1F11E0B1A7}" srcOrd="5" destOrd="0" presId="urn:microsoft.com/office/officeart/2005/8/layout/hProcess10"/>
    <dgm:cxn modelId="{0551268A-0E1D-4B6B-AEB3-2D9C61AE219C}" type="presParOf" srcId="{462702D6-5E4C-4D7A-AB4B-9D1F11E0B1A7}" destId="{35FF4301-6BD6-4FDD-9A3B-D71730C54F88}" srcOrd="0" destOrd="0" presId="urn:microsoft.com/office/officeart/2005/8/layout/hProcess10"/>
    <dgm:cxn modelId="{F37C52A9-4349-431D-A627-9C39DD3CDCDC}" type="presParOf" srcId="{AC76D5A4-09AC-4162-ABBF-BE1C7F653538}" destId="{74774EC1-7724-474C-B2A4-3B94F48378FB}" srcOrd="6" destOrd="0" presId="urn:microsoft.com/office/officeart/2005/8/layout/hProcess10"/>
    <dgm:cxn modelId="{55BAC3B0-48FA-4C7E-AB68-B298DE616A39}" type="presParOf" srcId="{74774EC1-7724-474C-B2A4-3B94F48378FB}" destId="{A20277FC-CB4F-406F-BFEC-EDF8297D3F0F}" srcOrd="0" destOrd="0" presId="urn:microsoft.com/office/officeart/2005/8/layout/hProcess10"/>
    <dgm:cxn modelId="{F2346E05-A29B-467B-982E-5F74B8638405}" type="presParOf" srcId="{74774EC1-7724-474C-B2A4-3B94F48378FB}" destId="{3BEF0E08-EBF3-4448-BE39-EE8D1A46FFE7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139314-C14C-4461-9B6A-7F8B60CFA4FF}" type="doc">
      <dgm:prSet loTypeId="urn:microsoft.com/office/officeart/2005/8/layout/list1" loCatId="list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AC737CDE-31A6-496D-94A9-BE15CDD8CF3F}">
      <dgm:prSet custT="1"/>
      <dgm:spPr/>
      <dgm:t>
        <a:bodyPr/>
        <a:lstStyle/>
        <a:p>
          <a:r>
            <a:rPr lang="en-US" sz="2000"/>
            <a:t>Input</a:t>
          </a:r>
        </a:p>
      </dgm:t>
    </dgm:pt>
    <dgm:pt modelId="{876DA7E0-1588-45A0-B7FD-A56B96857B43}" type="parTrans" cxnId="{E0391F63-FE91-4361-8485-C7FD12F2DC8B}">
      <dgm:prSet/>
      <dgm:spPr/>
      <dgm:t>
        <a:bodyPr/>
        <a:lstStyle/>
        <a:p>
          <a:endParaRPr lang="en-US" sz="2000"/>
        </a:p>
      </dgm:t>
    </dgm:pt>
    <dgm:pt modelId="{6D852818-E964-46E0-B6C1-B2EDD639A610}" type="sibTrans" cxnId="{E0391F63-FE91-4361-8485-C7FD12F2DC8B}">
      <dgm:prSet/>
      <dgm:spPr/>
      <dgm:t>
        <a:bodyPr/>
        <a:lstStyle/>
        <a:p>
          <a:endParaRPr lang="en-US" sz="2000"/>
        </a:p>
      </dgm:t>
    </dgm:pt>
    <dgm:pt modelId="{426591D8-F467-4E5D-B9DB-58CDD9E13434}">
      <dgm:prSet custT="1"/>
      <dgm:spPr/>
      <dgm:t>
        <a:bodyPr/>
        <a:lstStyle/>
        <a:p>
          <a:r>
            <a:rPr lang="en-US" sz="2000"/>
            <a:t>One or multiple constructed datasets</a:t>
          </a:r>
        </a:p>
      </dgm:t>
    </dgm:pt>
    <dgm:pt modelId="{8B5FAFB1-AFA8-44C6-9602-C09CD4B59FC5}" type="parTrans" cxnId="{0291E499-E0FE-41B5-A274-C912592D2D10}">
      <dgm:prSet/>
      <dgm:spPr/>
      <dgm:t>
        <a:bodyPr/>
        <a:lstStyle/>
        <a:p>
          <a:endParaRPr lang="en-US" sz="2000"/>
        </a:p>
      </dgm:t>
    </dgm:pt>
    <dgm:pt modelId="{E2CE0CB7-A69B-4AD5-A1F4-5C14017536DF}" type="sibTrans" cxnId="{0291E499-E0FE-41B5-A274-C912592D2D10}">
      <dgm:prSet/>
      <dgm:spPr/>
      <dgm:t>
        <a:bodyPr/>
        <a:lstStyle/>
        <a:p>
          <a:endParaRPr lang="en-US" sz="2000"/>
        </a:p>
      </dgm:t>
    </dgm:pt>
    <dgm:pt modelId="{1278467C-E228-4B75-BD02-19519EC998A5}">
      <dgm:prSet custT="1"/>
      <dgm:spPr/>
      <dgm:t>
        <a:bodyPr/>
        <a:lstStyle/>
        <a:p>
          <a:r>
            <a:rPr lang="en-US" sz="2000"/>
            <a:t>Steps</a:t>
          </a:r>
        </a:p>
      </dgm:t>
    </dgm:pt>
    <dgm:pt modelId="{FA62272B-6974-4262-892D-BF2A246D5659}" type="parTrans" cxnId="{5C51121B-E900-49F5-8105-02D623B70B39}">
      <dgm:prSet/>
      <dgm:spPr/>
      <dgm:t>
        <a:bodyPr/>
        <a:lstStyle/>
        <a:p>
          <a:endParaRPr lang="en-US" sz="2000"/>
        </a:p>
      </dgm:t>
    </dgm:pt>
    <dgm:pt modelId="{650CE1CB-B038-42A0-94FF-46D9B9756991}" type="sibTrans" cxnId="{5C51121B-E900-49F5-8105-02D623B70B39}">
      <dgm:prSet/>
      <dgm:spPr/>
      <dgm:t>
        <a:bodyPr/>
        <a:lstStyle/>
        <a:p>
          <a:endParaRPr lang="en-US" sz="2000"/>
        </a:p>
      </dgm:t>
    </dgm:pt>
    <dgm:pt modelId="{A47D68B8-EA05-41DE-A773-4AC0CF380E99}">
      <dgm:prSet custT="1"/>
      <dgm:spPr/>
      <dgm:t>
        <a:bodyPr/>
        <a:lstStyle/>
        <a:p>
          <a:r>
            <a:rPr lang="en-US" sz="2000"/>
            <a:t>Exploratory analysis: Explore, describe and look for patterns in the data</a:t>
          </a:r>
        </a:p>
      </dgm:t>
    </dgm:pt>
    <dgm:pt modelId="{A9C1F811-C1B6-4532-A685-6C83EF76D85A}" type="parTrans" cxnId="{D25DE619-DB6C-416C-9D6A-38301CB930BC}">
      <dgm:prSet/>
      <dgm:spPr/>
      <dgm:t>
        <a:bodyPr/>
        <a:lstStyle/>
        <a:p>
          <a:endParaRPr lang="en-US" sz="2000"/>
        </a:p>
      </dgm:t>
    </dgm:pt>
    <dgm:pt modelId="{B95B9790-7203-411C-9AE3-6E165C08146F}" type="sibTrans" cxnId="{D25DE619-DB6C-416C-9D6A-38301CB930BC}">
      <dgm:prSet/>
      <dgm:spPr/>
      <dgm:t>
        <a:bodyPr/>
        <a:lstStyle/>
        <a:p>
          <a:endParaRPr lang="en-US" sz="2000"/>
        </a:p>
      </dgm:t>
    </dgm:pt>
    <dgm:pt modelId="{271A430F-E8CA-4EB3-B6FB-5045D1BB3BBE}">
      <dgm:prSet custT="1"/>
      <dgm:spPr/>
      <dgm:t>
        <a:bodyPr/>
        <a:lstStyle/>
        <a:p>
          <a:r>
            <a:rPr lang="en-US" sz="2000"/>
            <a:t>Final data analysis: Create and export polished tables and graphs</a:t>
          </a:r>
        </a:p>
      </dgm:t>
    </dgm:pt>
    <dgm:pt modelId="{4BAE5053-9BC7-439B-8C8C-002E8E9FF746}" type="parTrans" cxnId="{FB8D07C9-D5C8-4946-A357-561B3104E454}">
      <dgm:prSet/>
      <dgm:spPr/>
      <dgm:t>
        <a:bodyPr/>
        <a:lstStyle/>
        <a:p>
          <a:endParaRPr lang="en-US" sz="2000"/>
        </a:p>
      </dgm:t>
    </dgm:pt>
    <dgm:pt modelId="{DE2BA80D-F886-4F16-9F12-459FA7B5DB53}" type="sibTrans" cxnId="{FB8D07C9-D5C8-4946-A357-561B3104E454}">
      <dgm:prSet/>
      <dgm:spPr/>
      <dgm:t>
        <a:bodyPr/>
        <a:lstStyle/>
        <a:p>
          <a:endParaRPr lang="en-US" sz="2000"/>
        </a:p>
      </dgm:t>
    </dgm:pt>
    <dgm:pt modelId="{1E18FB2A-303A-4312-86D4-41735D458BB5}">
      <dgm:prSet custT="1"/>
      <dgm:spPr/>
      <dgm:t>
        <a:bodyPr/>
        <a:lstStyle/>
        <a:p>
          <a:r>
            <a:rPr lang="en-US" sz="2000"/>
            <a:t>Output</a:t>
          </a:r>
        </a:p>
      </dgm:t>
    </dgm:pt>
    <dgm:pt modelId="{6F4E2312-A969-4FF7-BB86-07115F76975B}" type="parTrans" cxnId="{7035DB6B-52EB-4179-B75A-28B8550B32AD}">
      <dgm:prSet/>
      <dgm:spPr/>
      <dgm:t>
        <a:bodyPr/>
        <a:lstStyle/>
        <a:p>
          <a:endParaRPr lang="en-US" sz="2000"/>
        </a:p>
      </dgm:t>
    </dgm:pt>
    <dgm:pt modelId="{FB8C778B-B1D6-4AD6-BDE8-6C1078429B91}" type="sibTrans" cxnId="{7035DB6B-52EB-4179-B75A-28B8550B32AD}">
      <dgm:prSet/>
      <dgm:spPr/>
      <dgm:t>
        <a:bodyPr/>
        <a:lstStyle/>
        <a:p>
          <a:endParaRPr lang="en-US" sz="2000"/>
        </a:p>
      </dgm:t>
    </dgm:pt>
    <dgm:pt modelId="{7C760D0D-1A32-4B11-B41A-EBD468349BEA}">
      <dgm:prSet custT="1"/>
      <dgm:spPr/>
      <dgm:t>
        <a:bodyPr/>
        <a:lstStyle/>
        <a:p>
          <a:r>
            <a:rPr lang="en-US" sz="2000"/>
            <a:t>Excel tables</a:t>
          </a:r>
        </a:p>
      </dgm:t>
    </dgm:pt>
    <dgm:pt modelId="{076024F6-456D-4E5E-88DE-93D3C0B8C927}" type="parTrans" cxnId="{75025DB7-D693-416D-B3F1-5FA0E63861A0}">
      <dgm:prSet/>
      <dgm:spPr/>
      <dgm:t>
        <a:bodyPr/>
        <a:lstStyle/>
        <a:p>
          <a:endParaRPr lang="en-US" sz="2000"/>
        </a:p>
      </dgm:t>
    </dgm:pt>
    <dgm:pt modelId="{948F0338-6E09-41AE-A844-DA4BD4A7E02A}" type="sibTrans" cxnId="{75025DB7-D693-416D-B3F1-5FA0E63861A0}">
      <dgm:prSet/>
      <dgm:spPr/>
      <dgm:t>
        <a:bodyPr/>
        <a:lstStyle/>
        <a:p>
          <a:endParaRPr lang="en-US" sz="2000"/>
        </a:p>
      </dgm:t>
    </dgm:pt>
    <dgm:pt modelId="{BEFE0CFE-E025-4575-94CB-9D5185659C4F}">
      <dgm:prSet custT="1"/>
      <dgm:spPr/>
      <dgm:t>
        <a:bodyPr/>
        <a:lstStyle/>
        <a:p>
          <a:r>
            <a:rPr lang="en-US" sz="2000"/>
            <a:t>PNG or JPG images</a:t>
          </a:r>
        </a:p>
      </dgm:t>
    </dgm:pt>
    <dgm:pt modelId="{65536091-F78E-481B-811F-F8FBDBE11AA5}" type="parTrans" cxnId="{2C3BD0C8-C921-4655-9B19-D612C3541189}">
      <dgm:prSet/>
      <dgm:spPr/>
      <dgm:t>
        <a:bodyPr/>
        <a:lstStyle/>
        <a:p>
          <a:endParaRPr lang="en-US" sz="2000"/>
        </a:p>
      </dgm:t>
    </dgm:pt>
    <dgm:pt modelId="{7AB329B7-8218-4242-A4CB-7DD5EBD78121}" type="sibTrans" cxnId="{2C3BD0C8-C921-4655-9B19-D612C3541189}">
      <dgm:prSet/>
      <dgm:spPr/>
      <dgm:t>
        <a:bodyPr/>
        <a:lstStyle/>
        <a:p>
          <a:endParaRPr lang="en-US" sz="2000"/>
        </a:p>
      </dgm:t>
    </dgm:pt>
    <dgm:pt modelId="{EAA751AB-803C-4F61-869A-A40CEB72C216}">
      <dgm:prSet custT="1"/>
      <dgm:spPr/>
      <dgm:t>
        <a:bodyPr/>
        <a:lstStyle/>
        <a:p>
          <a:r>
            <a:rPr lang="en-US" sz="2000"/>
            <a:t>Documentation</a:t>
          </a:r>
        </a:p>
      </dgm:t>
    </dgm:pt>
    <dgm:pt modelId="{F1C34EDF-19C7-40E9-95C3-BDB726BB2DC6}" type="parTrans" cxnId="{1F4965D4-E6A8-4EC8-9DD8-3B3A02171D8E}">
      <dgm:prSet/>
      <dgm:spPr/>
      <dgm:t>
        <a:bodyPr/>
        <a:lstStyle/>
        <a:p>
          <a:endParaRPr lang="en-US" sz="2000"/>
        </a:p>
      </dgm:t>
    </dgm:pt>
    <dgm:pt modelId="{2E9C5BAC-810D-4D92-AE88-544AAB642284}" type="sibTrans" cxnId="{1F4965D4-E6A8-4EC8-9DD8-3B3A02171D8E}">
      <dgm:prSet/>
      <dgm:spPr/>
      <dgm:t>
        <a:bodyPr/>
        <a:lstStyle/>
        <a:p>
          <a:endParaRPr lang="en-US" sz="2000"/>
        </a:p>
      </dgm:t>
    </dgm:pt>
    <dgm:pt modelId="{0007CE4F-3B13-497E-B8EC-1A0064D65004}" type="pres">
      <dgm:prSet presAssocID="{27139314-C14C-4461-9B6A-7F8B60CFA4FF}" presName="linear" presStyleCnt="0">
        <dgm:presLayoutVars>
          <dgm:dir/>
          <dgm:animLvl val="lvl"/>
          <dgm:resizeHandles val="exact"/>
        </dgm:presLayoutVars>
      </dgm:prSet>
      <dgm:spPr/>
    </dgm:pt>
    <dgm:pt modelId="{3FFCDCB5-C9F1-4FA1-AED3-3A97DA4D8754}" type="pres">
      <dgm:prSet presAssocID="{AC737CDE-31A6-496D-94A9-BE15CDD8CF3F}" presName="parentLin" presStyleCnt="0"/>
      <dgm:spPr/>
    </dgm:pt>
    <dgm:pt modelId="{FADA942A-B9BF-4F3F-92CD-BD611E055182}" type="pres">
      <dgm:prSet presAssocID="{AC737CDE-31A6-496D-94A9-BE15CDD8CF3F}" presName="parentLeftMargin" presStyleLbl="node1" presStyleIdx="0" presStyleCnt="3"/>
      <dgm:spPr/>
    </dgm:pt>
    <dgm:pt modelId="{32E7B845-D31F-47DD-AED6-93429ADD25B6}" type="pres">
      <dgm:prSet presAssocID="{AC737CDE-31A6-496D-94A9-BE15CDD8CF3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50A3D97-0F82-4429-B25E-9DE5ADDAAC7A}" type="pres">
      <dgm:prSet presAssocID="{AC737CDE-31A6-496D-94A9-BE15CDD8CF3F}" presName="negativeSpace" presStyleCnt="0"/>
      <dgm:spPr/>
    </dgm:pt>
    <dgm:pt modelId="{54AFCA2E-512E-4D0E-9A6B-8A019F664F59}" type="pres">
      <dgm:prSet presAssocID="{AC737CDE-31A6-496D-94A9-BE15CDD8CF3F}" presName="childText" presStyleLbl="conFgAcc1" presStyleIdx="0" presStyleCnt="3">
        <dgm:presLayoutVars>
          <dgm:bulletEnabled val="1"/>
        </dgm:presLayoutVars>
      </dgm:prSet>
      <dgm:spPr/>
    </dgm:pt>
    <dgm:pt modelId="{DBAD13FD-3F68-47F1-97DA-95FE1D257B86}" type="pres">
      <dgm:prSet presAssocID="{6D852818-E964-46E0-B6C1-B2EDD639A610}" presName="spaceBetweenRectangles" presStyleCnt="0"/>
      <dgm:spPr/>
    </dgm:pt>
    <dgm:pt modelId="{C2FB1B4D-4B13-4F9C-B93A-4F4E9E4AD16F}" type="pres">
      <dgm:prSet presAssocID="{1278467C-E228-4B75-BD02-19519EC998A5}" presName="parentLin" presStyleCnt="0"/>
      <dgm:spPr/>
    </dgm:pt>
    <dgm:pt modelId="{D69741C6-034B-4F04-91F6-CC5574133E02}" type="pres">
      <dgm:prSet presAssocID="{1278467C-E228-4B75-BD02-19519EC998A5}" presName="parentLeftMargin" presStyleLbl="node1" presStyleIdx="0" presStyleCnt="3"/>
      <dgm:spPr/>
    </dgm:pt>
    <dgm:pt modelId="{2320B628-F2E9-40DC-88CC-A7A91FCBB52C}" type="pres">
      <dgm:prSet presAssocID="{1278467C-E228-4B75-BD02-19519EC998A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2FBA2CA-F1CB-4A3B-8004-E5E3965C698F}" type="pres">
      <dgm:prSet presAssocID="{1278467C-E228-4B75-BD02-19519EC998A5}" presName="negativeSpace" presStyleCnt="0"/>
      <dgm:spPr/>
    </dgm:pt>
    <dgm:pt modelId="{E7B90310-CA99-41AC-87F2-B98042426D10}" type="pres">
      <dgm:prSet presAssocID="{1278467C-E228-4B75-BD02-19519EC998A5}" presName="childText" presStyleLbl="conFgAcc1" presStyleIdx="1" presStyleCnt="3">
        <dgm:presLayoutVars>
          <dgm:bulletEnabled val="1"/>
        </dgm:presLayoutVars>
      </dgm:prSet>
      <dgm:spPr/>
    </dgm:pt>
    <dgm:pt modelId="{A7594200-F932-49E5-9A86-BC78DD0AC216}" type="pres">
      <dgm:prSet presAssocID="{650CE1CB-B038-42A0-94FF-46D9B9756991}" presName="spaceBetweenRectangles" presStyleCnt="0"/>
      <dgm:spPr/>
    </dgm:pt>
    <dgm:pt modelId="{43454C17-A64D-4785-99D9-26760076649D}" type="pres">
      <dgm:prSet presAssocID="{1E18FB2A-303A-4312-86D4-41735D458BB5}" presName="parentLin" presStyleCnt="0"/>
      <dgm:spPr/>
    </dgm:pt>
    <dgm:pt modelId="{9CE7BEBF-A57D-4976-8C7E-B63186753794}" type="pres">
      <dgm:prSet presAssocID="{1E18FB2A-303A-4312-86D4-41735D458BB5}" presName="parentLeftMargin" presStyleLbl="node1" presStyleIdx="1" presStyleCnt="3"/>
      <dgm:spPr/>
    </dgm:pt>
    <dgm:pt modelId="{1BB14486-55D9-44A8-B052-CCFC741EA51B}" type="pres">
      <dgm:prSet presAssocID="{1E18FB2A-303A-4312-86D4-41735D458BB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AFA82D8-64FC-4939-A873-DA8192469642}" type="pres">
      <dgm:prSet presAssocID="{1E18FB2A-303A-4312-86D4-41735D458BB5}" presName="negativeSpace" presStyleCnt="0"/>
      <dgm:spPr/>
    </dgm:pt>
    <dgm:pt modelId="{7DEBC1BB-78FA-449C-B395-62E31A177D3F}" type="pres">
      <dgm:prSet presAssocID="{1E18FB2A-303A-4312-86D4-41735D458BB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87DF805-7584-4237-A13B-0FF1250306A0}" type="presOf" srcId="{1E18FB2A-303A-4312-86D4-41735D458BB5}" destId="{1BB14486-55D9-44A8-B052-CCFC741EA51B}" srcOrd="1" destOrd="0" presId="urn:microsoft.com/office/officeart/2005/8/layout/list1"/>
    <dgm:cxn modelId="{C3122411-2C4B-4EA0-80DD-D8F567CF7348}" type="presOf" srcId="{7C760D0D-1A32-4B11-B41A-EBD468349BEA}" destId="{7DEBC1BB-78FA-449C-B395-62E31A177D3F}" srcOrd="0" destOrd="0" presId="urn:microsoft.com/office/officeart/2005/8/layout/list1"/>
    <dgm:cxn modelId="{D25DE619-DB6C-416C-9D6A-38301CB930BC}" srcId="{1278467C-E228-4B75-BD02-19519EC998A5}" destId="{A47D68B8-EA05-41DE-A773-4AC0CF380E99}" srcOrd="0" destOrd="0" parTransId="{A9C1F811-C1B6-4532-A685-6C83EF76D85A}" sibTransId="{B95B9790-7203-411C-9AE3-6E165C08146F}"/>
    <dgm:cxn modelId="{5C51121B-E900-49F5-8105-02D623B70B39}" srcId="{27139314-C14C-4461-9B6A-7F8B60CFA4FF}" destId="{1278467C-E228-4B75-BD02-19519EC998A5}" srcOrd="1" destOrd="0" parTransId="{FA62272B-6974-4262-892D-BF2A246D5659}" sibTransId="{650CE1CB-B038-42A0-94FF-46D9B9756991}"/>
    <dgm:cxn modelId="{EE28AB3E-B4FB-4216-A546-9AE6143BA31F}" type="presOf" srcId="{A47D68B8-EA05-41DE-A773-4AC0CF380E99}" destId="{E7B90310-CA99-41AC-87F2-B98042426D10}" srcOrd="0" destOrd="0" presId="urn:microsoft.com/office/officeart/2005/8/layout/list1"/>
    <dgm:cxn modelId="{B96D1841-B1EB-45DD-A814-79090C899966}" type="presOf" srcId="{AC737CDE-31A6-496D-94A9-BE15CDD8CF3F}" destId="{32E7B845-D31F-47DD-AED6-93429ADD25B6}" srcOrd="1" destOrd="0" presId="urn:microsoft.com/office/officeart/2005/8/layout/list1"/>
    <dgm:cxn modelId="{E0391F63-FE91-4361-8485-C7FD12F2DC8B}" srcId="{27139314-C14C-4461-9B6A-7F8B60CFA4FF}" destId="{AC737CDE-31A6-496D-94A9-BE15CDD8CF3F}" srcOrd="0" destOrd="0" parTransId="{876DA7E0-1588-45A0-B7FD-A56B96857B43}" sibTransId="{6D852818-E964-46E0-B6C1-B2EDD639A610}"/>
    <dgm:cxn modelId="{7AC56445-CDC3-48CB-AFB4-D9BD8033B1D1}" type="presOf" srcId="{BEFE0CFE-E025-4575-94CB-9D5185659C4F}" destId="{7DEBC1BB-78FA-449C-B395-62E31A177D3F}" srcOrd="0" destOrd="1" presId="urn:microsoft.com/office/officeart/2005/8/layout/list1"/>
    <dgm:cxn modelId="{7035DB6B-52EB-4179-B75A-28B8550B32AD}" srcId="{27139314-C14C-4461-9B6A-7F8B60CFA4FF}" destId="{1E18FB2A-303A-4312-86D4-41735D458BB5}" srcOrd="2" destOrd="0" parTransId="{6F4E2312-A969-4FF7-BB86-07115F76975B}" sibTransId="{FB8C778B-B1D6-4AD6-BDE8-6C1078429B91}"/>
    <dgm:cxn modelId="{E1AE7E4D-A668-45E3-BFAF-CB7B8ACD3AE9}" type="presOf" srcId="{AC737CDE-31A6-496D-94A9-BE15CDD8CF3F}" destId="{FADA942A-B9BF-4F3F-92CD-BD611E055182}" srcOrd="0" destOrd="0" presId="urn:microsoft.com/office/officeart/2005/8/layout/list1"/>
    <dgm:cxn modelId="{CA29D758-694A-4AF4-A07D-36933997E16A}" type="presOf" srcId="{1E18FB2A-303A-4312-86D4-41735D458BB5}" destId="{9CE7BEBF-A57D-4976-8C7E-B63186753794}" srcOrd="0" destOrd="0" presId="urn:microsoft.com/office/officeart/2005/8/layout/list1"/>
    <dgm:cxn modelId="{3090697A-49A6-43D8-8E4F-277156756428}" type="presOf" srcId="{1278467C-E228-4B75-BD02-19519EC998A5}" destId="{D69741C6-034B-4F04-91F6-CC5574133E02}" srcOrd="0" destOrd="0" presId="urn:microsoft.com/office/officeart/2005/8/layout/list1"/>
    <dgm:cxn modelId="{6DFC218C-8E81-4D3E-B1A3-A2BAD96E1310}" type="presOf" srcId="{1278467C-E228-4B75-BD02-19519EC998A5}" destId="{2320B628-F2E9-40DC-88CC-A7A91FCBB52C}" srcOrd="1" destOrd="0" presId="urn:microsoft.com/office/officeart/2005/8/layout/list1"/>
    <dgm:cxn modelId="{0291E499-E0FE-41B5-A274-C912592D2D10}" srcId="{AC737CDE-31A6-496D-94A9-BE15CDD8CF3F}" destId="{426591D8-F467-4E5D-B9DB-58CDD9E13434}" srcOrd="0" destOrd="0" parTransId="{8B5FAFB1-AFA8-44C6-9602-C09CD4B59FC5}" sibTransId="{E2CE0CB7-A69B-4AD5-A1F4-5C14017536DF}"/>
    <dgm:cxn modelId="{75025DB7-D693-416D-B3F1-5FA0E63861A0}" srcId="{1E18FB2A-303A-4312-86D4-41735D458BB5}" destId="{7C760D0D-1A32-4B11-B41A-EBD468349BEA}" srcOrd="0" destOrd="0" parTransId="{076024F6-456D-4E5E-88DE-93D3C0B8C927}" sibTransId="{948F0338-6E09-41AE-A844-DA4BD4A7E02A}"/>
    <dgm:cxn modelId="{B4AE09C1-AFBD-4961-A1DE-4326382CDAEC}" type="presOf" srcId="{426591D8-F467-4E5D-B9DB-58CDD9E13434}" destId="{54AFCA2E-512E-4D0E-9A6B-8A019F664F59}" srcOrd="0" destOrd="0" presId="urn:microsoft.com/office/officeart/2005/8/layout/list1"/>
    <dgm:cxn modelId="{2C3BD0C8-C921-4655-9B19-D612C3541189}" srcId="{1E18FB2A-303A-4312-86D4-41735D458BB5}" destId="{BEFE0CFE-E025-4575-94CB-9D5185659C4F}" srcOrd="1" destOrd="0" parTransId="{65536091-F78E-481B-811F-F8FBDBE11AA5}" sibTransId="{7AB329B7-8218-4242-A4CB-7DD5EBD78121}"/>
    <dgm:cxn modelId="{FB8D07C9-D5C8-4946-A357-561B3104E454}" srcId="{1278467C-E228-4B75-BD02-19519EC998A5}" destId="{271A430F-E8CA-4EB3-B6FB-5045D1BB3BBE}" srcOrd="1" destOrd="0" parTransId="{4BAE5053-9BC7-439B-8C8C-002E8E9FF746}" sibTransId="{DE2BA80D-F886-4F16-9F12-459FA7B5DB53}"/>
    <dgm:cxn modelId="{1F4965D4-E6A8-4EC8-9DD8-3B3A02171D8E}" srcId="{1E18FB2A-303A-4312-86D4-41735D458BB5}" destId="{EAA751AB-803C-4F61-869A-A40CEB72C216}" srcOrd="2" destOrd="0" parTransId="{F1C34EDF-19C7-40E9-95C3-BDB726BB2DC6}" sibTransId="{2E9C5BAC-810D-4D92-AE88-544AAB642284}"/>
    <dgm:cxn modelId="{E665A8E4-5314-46A8-B7C4-4FBE4EBF3EFF}" type="presOf" srcId="{271A430F-E8CA-4EB3-B6FB-5045D1BB3BBE}" destId="{E7B90310-CA99-41AC-87F2-B98042426D10}" srcOrd="0" destOrd="1" presId="urn:microsoft.com/office/officeart/2005/8/layout/list1"/>
    <dgm:cxn modelId="{FAACE1F7-1101-4560-8230-C12B177ECCD3}" type="presOf" srcId="{27139314-C14C-4461-9B6A-7F8B60CFA4FF}" destId="{0007CE4F-3B13-497E-B8EC-1A0064D65004}" srcOrd="0" destOrd="0" presId="urn:microsoft.com/office/officeart/2005/8/layout/list1"/>
    <dgm:cxn modelId="{CF0A11F9-8968-4D3B-9C4B-B90B4EB2AEC6}" type="presOf" srcId="{EAA751AB-803C-4F61-869A-A40CEB72C216}" destId="{7DEBC1BB-78FA-449C-B395-62E31A177D3F}" srcOrd="0" destOrd="2" presId="urn:microsoft.com/office/officeart/2005/8/layout/list1"/>
    <dgm:cxn modelId="{3E74DB7D-8FBE-499F-865D-4D427B7374B3}" type="presParOf" srcId="{0007CE4F-3B13-497E-B8EC-1A0064D65004}" destId="{3FFCDCB5-C9F1-4FA1-AED3-3A97DA4D8754}" srcOrd="0" destOrd="0" presId="urn:microsoft.com/office/officeart/2005/8/layout/list1"/>
    <dgm:cxn modelId="{12499556-36C0-4B47-877C-25AA4C54A79E}" type="presParOf" srcId="{3FFCDCB5-C9F1-4FA1-AED3-3A97DA4D8754}" destId="{FADA942A-B9BF-4F3F-92CD-BD611E055182}" srcOrd="0" destOrd="0" presId="urn:microsoft.com/office/officeart/2005/8/layout/list1"/>
    <dgm:cxn modelId="{595CF396-5BD9-40C2-A4EE-F6EA3A265E62}" type="presParOf" srcId="{3FFCDCB5-C9F1-4FA1-AED3-3A97DA4D8754}" destId="{32E7B845-D31F-47DD-AED6-93429ADD25B6}" srcOrd="1" destOrd="0" presId="urn:microsoft.com/office/officeart/2005/8/layout/list1"/>
    <dgm:cxn modelId="{311EB51F-B250-4890-A279-6DD71681C163}" type="presParOf" srcId="{0007CE4F-3B13-497E-B8EC-1A0064D65004}" destId="{F50A3D97-0F82-4429-B25E-9DE5ADDAAC7A}" srcOrd="1" destOrd="0" presId="urn:microsoft.com/office/officeart/2005/8/layout/list1"/>
    <dgm:cxn modelId="{2FDE7D0A-9F6D-4006-9113-C46506BD47AA}" type="presParOf" srcId="{0007CE4F-3B13-497E-B8EC-1A0064D65004}" destId="{54AFCA2E-512E-4D0E-9A6B-8A019F664F59}" srcOrd="2" destOrd="0" presId="urn:microsoft.com/office/officeart/2005/8/layout/list1"/>
    <dgm:cxn modelId="{CA89BA59-6BA6-42B0-8E77-20860603337E}" type="presParOf" srcId="{0007CE4F-3B13-497E-B8EC-1A0064D65004}" destId="{DBAD13FD-3F68-47F1-97DA-95FE1D257B86}" srcOrd="3" destOrd="0" presId="urn:microsoft.com/office/officeart/2005/8/layout/list1"/>
    <dgm:cxn modelId="{DE42ABC0-B82E-4D37-81E6-3CD16AB799A3}" type="presParOf" srcId="{0007CE4F-3B13-497E-B8EC-1A0064D65004}" destId="{C2FB1B4D-4B13-4F9C-B93A-4F4E9E4AD16F}" srcOrd="4" destOrd="0" presId="urn:microsoft.com/office/officeart/2005/8/layout/list1"/>
    <dgm:cxn modelId="{5B201B5D-4C55-4A42-8C8B-9F398213CDE7}" type="presParOf" srcId="{C2FB1B4D-4B13-4F9C-B93A-4F4E9E4AD16F}" destId="{D69741C6-034B-4F04-91F6-CC5574133E02}" srcOrd="0" destOrd="0" presId="urn:microsoft.com/office/officeart/2005/8/layout/list1"/>
    <dgm:cxn modelId="{4A6B4E2F-7B75-49A8-B272-09544B62D73C}" type="presParOf" srcId="{C2FB1B4D-4B13-4F9C-B93A-4F4E9E4AD16F}" destId="{2320B628-F2E9-40DC-88CC-A7A91FCBB52C}" srcOrd="1" destOrd="0" presId="urn:microsoft.com/office/officeart/2005/8/layout/list1"/>
    <dgm:cxn modelId="{356BB713-B868-43AC-9683-90AABA9C18CB}" type="presParOf" srcId="{0007CE4F-3B13-497E-B8EC-1A0064D65004}" destId="{E2FBA2CA-F1CB-4A3B-8004-E5E3965C698F}" srcOrd="5" destOrd="0" presId="urn:microsoft.com/office/officeart/2005/8/layout/list1"/>
    <dgm:cxn modelId="{46B847D9-FA37-4A4B-B7A1-884D3B2435DC}" type="presParOf" srcId="{0007CE4F-3B13-497E-B8EC-1A0064D65004}" destId="{E7B90310-CA99-41AC-87F2-B98042426D10}" srcOrd="6" destOrd="0" presId="urn:microsoft.com/office/officeart/2005/8/layout/list1"/>
    <dgm:cxn modelId="{A2AFD5E6-C6B1-4BF5-9E06-26948FA163C8}" type="presParOf" srcId="{0007CE4F-3B13-497E-B8EC-1A0064D65004}" destId="{A7594200-F932-49E5-9A86-BC78DD0AC216}" srcOrd="7" destOrd="0" presId="urn:microsoft.com/office/officeart/2005/8/layout/list1"/>
    <dgm:cxn modelId="{3BC53D74-56D2-49E8-83D5-3B58B40D45FE}" type="presParOf" srcId="{0007CE4F-3B13-497E-B8EC-1A0064D65004}" destId="{43454C17-A64D-4785-99D9-26760076649D}" srcOrd="8" destOrd="0" presId="urn:microsoft.com/office/officeart/2005/8/layout/list1"/>
    <dgm:cxn modelId="{818E1CC6-260C-418F-8750-2002B585D45E}" type="presParOf" srcId="{43454C17-A64D-4785-99D9-26760076649D}" destId="{9CE7BEBF-A57D-4976-8C7E-B63186753794}" srcOrd="0" destOrd="0" presId="urn:microsoft.com/office/officeart/2005/8/layout/list1"/>
    <dgm:cxn modelId="{D65DB36B-B2A5-4036-AE4B-33CC5A083206}" type="presParOf" srcId="{43454C17-A64D-4785-99D9-26760076649D}" destId="{1BB14486-55D9-44A8-B052-CCFC741EA51B}" srcOrd="1" destOrd="0" presId="urn:microsoft.com/office/officeart/2005/8/layout/list1"/>
    <dgm:cxn modelId="{C7F717BE-8782-4EB4-95D3-0EC5F1E40949}" type="presParOf" srcId="{0007CE4F-3B13-497E-B8EC-1A0064D65004}" destId="{2AFA82D8-64FC-4939-A873-DA8192469642}" srcOrd="9" destOrd="0" presId="urn:microsoft.com/office/officeart/2005/8/layout/list1"/>
    <dgm:cxn modelId="{E585D5EB-9BE3-4A79-86BA-10983052168E}" type="presParOf" srcId="{0007CE4F-3B13-497E-B8EC-1A0064D65004}" destId="{7DEBC1BB-78FA-449C-B395-62E31A177D3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DE2AE-35B5-4B3F-B67B-F8C49C77932D}">
      <dsp:nvSpPr>
        <dsp:cNvPr id="0" name=""/>
        <dsp:cNvSpPr/>
      </dsp:nvSpPr>
      <dsp:spPr>
        <a:xfrm>
          <a:off x="263065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8E109-350B-4585-89FD-7079948ED8B7}">
      <dsp:nvSpPr>
        <dsp:cNvPr id="0" name=""/>
        <dsp:cNvSpPr/>
      </dsp:nvSpPr>
      <dsp:spPr>
        <a:xfrm>
          <a:off x="2393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Introduction to Stata</a:t>
          </a:r>
        </a:p>
      </dsp:txBody>
      <dsp:txXfrm>
        <a:off x="48478" y="2236368"/>
        <a:ext cx="1481280" cy="1481280"/>
      </dsp:txXfrm>
    </dsp:sp>
    <dsp:sp modelId="{237A3609-2487-4D22-A806-10CCBF10B91E}">
      <dsp:nvSpPr>
        <dsp:cNvPr id="0" name=""/>
        <dsp:cNvSpPr/>
      </dsp:nvSpPr>
      <dsp:spPr>
        <a:xfrm>
          <a:off x="1605982" y="1550686"/>
          <a:ext cx="426098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05982" y="1626302"/>
        <a:ext cx="312675" cy="226846"/>
      </dsp:txXfrm>
    </dsp:sp>
    <dsp:sp modelId="{F034C0DD-7811-4705-AD64-F09837C56EAC}">
      <dsp:nvSpPr>
        <dsp:cNvPr id="0" name=""/>
        <dsp:cNvSpPr/>
      </dsp:nvSpPr>
      <dsp:spPr>
        <a:xfrm>
          <a:off x="2397307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D4D15-0EA0-4F37-AA42-49E9CD3521A6}">
      <dsp:nvSpPr>
        <dsp:cNvPr id="0" name=""/>
        <dsp:cNvSpPr/>
      </dsp:nvSpPr>
      <dsp:spPr>
        <a:xfrm>
          <a:off x="2185647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Cleaning &amp; Tidying</a:t>
          </a:r>
        </a:p>
      </dsp:txBody>
      <dsp:txXfrm>
        <a:off x="2231732" y="2236368"/>
        <a:ext cx="1481280" cy="1481280"/>
      </dsp:txXfrm>
    </dsp:sp>
    <dsp:sp modelId="{73FF78C4-CD5B-4438-8A5A-D0D4007C24B6}">
      <dsp:nvSpPr>
        <dsp:cNvPr id="0" name=""/>
        <dsp:cNvSpPr/>
      </dsp:nvSpPr>
      <dsp:spPr>
        <a:xfrm>
          <a:off x="3757377" y="1550686"/>
          <a:ext cx="443252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757377" y="1626302"/>
        <a:ext cx="329829" cy="226846"/>
      </dsp:txXfrm>
    </dsp:sp>
    <dsp:sp modelId="{0B33FF0F-8E1A-4196-B1AA-321D9649A676}">
      <dsp:nvSpPr>
        <dsp:cNvPr id="0" name=""/>
        <dsp:cNvSpPr/>
      </dsp:nvSpPr>
      <dsp:spPr>
        <a:xfrm>
          <a:off x="4580561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779C51-4DA4-4923-8579-B85FD117348B}">
      <dsp:nvSpPr>
        <dsp:cNvPr id="0" name=""/>
        <dsp:cNvSpPr/>
      </dsp:nvSpPr>
      <dsp:spPr>
        <a:xfrm>
          <a:off x="4368901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Descriptive Analysis with tables</a:t>
          </a:r>
        </a:p>
      </dsp:txBody>
      <dsp:txXfrm>
        <a:off x="4414986" y="2236368"/>
        <a:ext cx="1481280" cy="1481280"/>
      </dsp:txXfrm>
    </dsp:sp>
    <dsp:sp modelId="{462702D6-5E4C-4D7A-AB4B-9D1F11E0B1A7}">
      <dsp:nvSpPr>
        <dsp:cNvPr id="0" name=""/>
        <dsp:cNvSpPr/>
      </dsp:nvSpPr>
      <dsp:spPr>
        <a:xfrm>
          <a:off x="5940632" y="1550686"/>
          <a:ext cx="443252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940632" y="1626302"/>
        <a:ext cx="329829" cy="226846"/>
      </dsp:txXfrm>
    </dsp:sp>
    <dsp:sp modelId="{A20277FC-CB4F-406F-BFEC-EDF8297D3F0F}">
      <dsp:nvSpPr>
        <dsp:cNvPr id="0" name=""/>
        <dsp:cNvSpPr/>
      </dsp:nvSpPr>
      <dsp:spPr>
        <a:xfrm>
          <a:off x="6763815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EF0E08-EBF3-4448-BE39-EE8D1A46FFE7}">
      <dsp:nvSpPr>
        <dsp:cNvPr id="0" name=""/>
        <dsp:cNvSpPr/>
      </dsp:nvSpPr>
      <dsp:spPr>
        <a:xfrm>
          <a:off x="6552156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Descriptive Analysis with graphs</a:t>
          </a:r>
        </a:p>
      </dsp:txBody>
      <dsp:txXfrm>
        <a:off x="6598241" y="2236368"/>
        <a:ext cx="1481280" cy="1481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DE2AE-35B5-4B3F-B67B-F8C49C77932D}">
      <dsp:nvSpPr>
        <dsp:cNvPr id="0" name=""/>
        <dsp:cNvSpPr/>
      </dsp:nvSpPr>
      <dsp:spPr>
        <a:xfrm>
          <a:off x="263065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8E109-350B-4585-89FD-7079948ED8B7}">
      <dsp:nvSpPr>
        <dsp:cNvPr id="0" name=""/>
        <dsp:cNvSpPr/>
      </dsp:nvSpPr>
      <dsp:spPr>
        <a:xfrm>
          <a:off x="2393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Introduction to Stata</a:t>
          </a:r>
        </a:p>
      </dsp:txBody>
      <dsp:txXfrm>
        <a:off x="48478" y="2236368"/>
        <a:ext cx="1481280" cy="1481280"/>
      </dsp:txXfrm>
    </dsp:sp>
    <dsp:sp modelId="{237A3609-2487-4D22-A806-10CCBF10B91E}">
      <dsp:nvSpPr>
        <dsp:cNvPr id="0" name=""/>
        <dsp:cNvSpPr/>
      </dsp:nvSpPr>
      <dsp:spPr>
        <a:xfrm>
          <a:off x="1605982" y="1550686"/>
          <a:ext cx="426098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05982" y="1626302"/>
        <a:ext cx="312675" cy="226846"/>
      </dsp:txXfrm>
    </dsp:sp>
    <dsp:sp modelId="{F034C0DD-7811-4705-AD64-F09837C56EAC}">
      <dsp:nvSpPr>
        <dsp:cNvPr id="0" name=""/>
        <dsp:cNvSpPr/>
      </dsp:nvSpPr>
      <dsp:spPr>
        <a:xfrm>
          <a:off x="2397307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D4D15-0EA0-4F37-AA42-49E9CD3521A6}">
      <dsp:nvSpPr>
        <dsp:cNvPr id="0" name=""/>
        <dsp:cNvSpPr/>
      </dsp:nvSpPr>
      <dsp:spPr>
        <a:xfrm>
          <a:off x="2185647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Cleaning &amp; Tidying</a:t>
          </a:r>
        </a:p>
      </dsp:txBody>
      <dsp:txXfrm>
        <a:off x="2231732" y="2236368"/>
        <a:ext cx="1481280" cy="1481280"/>
      </dsp:txXfrm>
    </dsp:sp>
    <dsp:sp modelId="{73FF78C4-CD5B-4438-8A5A-D0D4007C24B6}">
      <dsp:nvSpPr>
        <dsp:cNvPr id="0" name=""/>
        <dsp:cNvSpPr/>
      </dsp:nvSpPr>
      <dsp:spPr>
        <a:xfrm>
          <a:off x="3757377" y="1550686"/>
          <a:ext cx="443252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757377" y="1626302"/>
        <a:ext cx="329829" cy="226846"/>
      </dsp:txXfrm>
    </dsp:sp>
    <dsp:sp modelId="{0B33FF0F-8E1A-4196-B1AA-321D9649A676}">
      <dsp:nvSpPr>
        <dsp:cNvPr id="0" name=""/>
        <dsp:cNvSpPr/>
      </dsp:nvSpPr>
      <dsp:spPr>
        <a:xfrm>
          <a:off x="4580561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779C51-4DA4-4923-8579-B85FD117348B}">
      <dsp:nvSpPr>
        <dsp:cNvPr id="0" name=""/>
        <dsp:cNvSpPr/>
      </dsp:nvSpPr>
      <dsp:spPr>
        <a:xfrm>
          <a:off x="4368901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Descriptive Analysis with tables</a:t>
          </a:r>
        </a:p>
      </dsp:txBody>
      <dsp:txXfrm>
        <a:off x="4414986" y="2236368"/>
        <a:ext cx="1481280" cy="1481280"/>
      </dsp:txXfrm>
    </dsp:sp>
    <dsp:sp modelId="{462702D6-5E4C-4D7A-AB4B-9D1F11E0B1A7}">
      <dsp:nvSpPr>
        <dsp:cNvPr id="0" name=""/>
        <dsp:cNvSpPr/>
      </dsp:nvSpPr>
      <dsp:spPr>
        <a:xfrm>
          <a:off x="5940632" y="1550686"/>
          <a:ext cx="443252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940632" y="1626302"/>
        <a:ext cx="329829" cy="226846"/>
      </dsp:txXfrm>
    </dsp:sp>
    <dsp:sp modelId="{A20277FC-CB4F-406F-BFEC-EDF8297D3F0F}">
      <dsp:nvSpPr>
        <dsp:cNvPr id="0" name=""/>
        <dsp:cNvSpPr/>
      </dsp:nvSpPr>
      <dsp:spPr>
        <a:xfrm>
          <a:off x="6763815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EF0E08-EBF3-4448-BE39-EE8D1A46FFE7}">
      <dsp:nvSpPr>
        <dsp:cNvPr id="0" name=""/>
        <dsp:cNvSpPr/>
      </dsp:nvSpPr>
      <dsp:spPr>
        <a:xfrm>
          <a:off x="6552156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Descriptive Analysis with graphs</a:t>
          </a:r>
        </a:p>
      </dsp:txBody>
      <dsp:txXfrm>
        <a:off x="6598241" y="2236368"/>
        <a:ext cx="1481280" cy="1481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FCA2E-512E-4D0E-9A6B-8A019F664F59}">
      <dsp:nvSpPr>
        <dsp:cNvPr id="0" name=""/>
        <dsp:cNvSpPr/>
      </dsp:nvSpPr>
      <dsp:spPr>
        <a:xfrm>
          <a:off x="0" y="311746"/>
          <a:ext cx="10515600" cy="7764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54076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One or multiple constructed datasets</a:t>
          </a:r>
        </a:p>
      </dsp:txBody>
      <dsp:txXfrm>
        <a:off x="0" y="311746"/>
        <a:ext cx="10515600" cy="776475"/>
      </dsp:txXfrm>
    </dsp:sp>
    <dsp:sp modelId="{32E7B845-D31F-47DD-AED6-93429ADD25B6}">
      <dsp:nvSpPr>
        <dsp:cNvPr id="0" name=""/>
        <dsp:cNvSpPr/>
      </dsp:nvSpPr>
      <dsp:spPr>
        <a:xfrm>
          <a:off x="525780" y="60826"/>
          <a:ext cx="7360920" cy="50184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Input</a:t>
          </a:r>
        </a:p>
      </dsp:txBody>
      <dsp:txXfrm>
        <a:off x="550278" y="85324"/>
        <a:ext cx="7311924" cy="452844"/>
      </dsp:txXfrm>
    </dsp:sp>
    <dsp:sp modelId="{E7B90310-CA99-41AC-87F2-B98042426D10}">
      <dsp:nvSpPr>
        <dsp:cNvPr id="0" name=""/>
        <dsp:cNvSpPr/>
      </dsp:nvSpPr>
      <dsp:spPr>
        <a:xfrm>
          <a:off x="0" y="1430941"/>
          <a:ext cx="10515600" cy="1097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-120373"/>
              <a:satOff val="-31092"/>
              <a:lumOff val="189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54076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Exploratory analysis: Explore, describe and look for patterns in the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Final data analysis: Create and export polished tables and graphs</a:t>
          </a:r>
        </a:p>
      </dsp:txBody>
      <dsp:txXfrm>
        <a:off x="0" y="1430941"/>
        <a:ext cx="10515600" cy="1097775"/>
      </dsp:txXfrm>
    </dsp:sp>
    <dsp:sp modelId="{2320B628-F2E9-40DC-88CC-A7A91FCBB52C}">
      <dsp:nvSpPr>
        <dsp:cNvPr id="0" name=""/>
        <dsp:cNvSpPr/>
      </dsp:nvSpPr>
      <dsp:spPr>
        <a:xfrm>
          <a:off x="525780" y="1180021"/>
          <a:ext cx="7360920" cy="501840"/>
        </a:xfrm>
        <a:prstGeom prst="roundRect">
          <a:avLst/>
        </a:prstGeom>
        <a:solidFill>
          <a:schemeClr val="accent1">
            <a:shade val="80000"/>
            <a:hueOff val="-120373"/>
            <a:satOff val="-31092"/>
            <a:lumOff val="189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Steps</a:t>
          </a:r>
        </a:p>
      </dsp:txBody>
      <dsp:txXfrm>
        <a:off x="550278" y="1204519"/>
        <a:ext cx="7311924" cy="452844"/>
      </dsp:txXfrm>
    </dsp:sp>
    <dsp:sp modelId="{7DEBC1BB-78FA-449C-B395-62E31A177D3F}">
      <dsp:nvSpPr>
        <dsp:cNvPr id="0" name=""/>
        <dsp:cNvSpPr/>
      </dsp:nvSpPr>
      <dsp:spPr>
        <a:xfrm>
          <a:off x="0" y="2871436"/>
          <a:ext cx="10515600" cy="1419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-240745"/>
              <a:satOff val="-62184"/>
              <a:lumOff val="379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54076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Excel tables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PNG or JPG images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Documentation</a:t>
          </a:r>
        </a:p>
      </dsp:txBody>
      <dsp:txXfrm>
        <a:off x="0" y="2871436"/>
        <a:ext cx="10515600" cy="1419075"/>
      </dsp:txXfrm>
    </dsp:sp>
    <dsp:sp modelId="{1BB14486-55D9-44A8-B052-CCFC741EA51B}">
      <dsp:nvSpPr>
        <dsp:cNvPr id="0" name=""/>
        <dsp:cNvSpPr/>
      </dsp:nvSpPr>
      <dsp:spPr>
        <a:xfrm>
          <a:off x="525780" y="2620516"/>
          <a:ext cx="7360920" cy="501840"/>
        </a:xfrm>
        <a:prstGeom prst="roundRect">
          <a:avLst/>
        </a:prstGeom>
        <a:solidFill>
          <a:schemeClr val="accent1">
            <a:shade val="80000"/>
            <a:hueOff val="-240745"/>
            <a:satOff val="-62184"/>
            <a:lumOff val="379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Output</a:t>
          </a:r>
        </a:p>
      </dsp:txBody>
      <dsp:txXfrm>
        <a:off x="550278" y="2645014"/>
        <a:ext cx="7311924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17CCF1-E384-D8EF-32C9-0FDCC1CAC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127" y="4478605"/>
            <a:ext cx="9144000" cy="47553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1" name="Group 12">
            <a:extLst>
              <a:ext uri="{FF2B5EF4-FFF2-40B4-BE49-F238E27FC236}">
                <a16:creationId xmlns:a16="http://schemas.microsoft.com/office/drawing/2014/main" id="{274B1793-E755-7FFE-3D09-5F12D5AF424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1149716"/>
            <a:ext cx="2260601" cy="771646"/>
            <a:chOff x="346946" y="0"/>
            <a:chExt cx="2735764" cy="206121"/>
          </a:xfrm>
          <a:solidFill>
            <a:schemeClr val="accent4"/>
          </a:solidFill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EBB48E5F-CFCA-908D-1A28-0EF36589EDFA}"/>
                </a:ext>
              </a:extLst>
            </p:cNvPr>
            <p:cNvSpPr/>
            <p:nvPr/>
          </p:nvSpPr>
          <p:spPr>
            <a:xfrm>
              <a:off x="346946" y="0"/>
              <a:ext cx="2735764" cy="206121"/>
            </a:xfrm>
            <a:custGeom>
              <a:avLst/>
              <a:gdLst/>
              <a:ahLst/>
              <a:cxnLst/>
              <a:rect l="l" t="t" r="r" b="b"/>
              <a:pathLst>
                <a:path w="3314700" h="206121">
                  <a:moveTo>
                    <a:pt x="0" y="0"/>
                  </a:moveTo>
                  <a:lnTo>
                    <a:pt x="3314700" y="0"/>
                  </a:lnTo>
                  <a:lnTo>
                    <a:pt x="3314700" y="206121"/>
                  </a:lnTo>
                  <a:lnTo>
                    <a:pt x="0" y="206121"/>
                  </a:lnTo>
                  <a:close/>
                </a:path>
              </a:pathLst>
            </a:custGeom>
            <a:grpFill/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urce Sans Pro" panose="020B0503030403020204" pitchFamily="34" charset="0"/>
                  <a:ea typeface="Lato Bold" panose="020F0502020204030203" pitchFamily="34" charset="0"/>
                  <a:cs typeface="Lato Bold" panose="020F0502020204030203" pitchFamily="34" charset="0"/>
                </a:rPr>
                <a:t> DIME</a:t>
              </a:r>
            </a:p>
          </p:txBody>
        </p:sp>
      </p:grpSp>
      <p:grpSp>
        <p:nvGrpSpPr>
          <p:cNvPr id="16" name="Group 10">
            <a:extLst>
              <a:ext uri="{FF2B5EF4-FFF2-40B4-BE49-F238E27FC236}">
                <a16:creationId xmlns:a16="http://schemas.microsoft.com/office/drawing/2014/main" id="{9F3FA5C4-2D9E-77AC-E3A0-B9ADE9CB00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2" y="2122931"/>
            <a:ext cx="12308115" cy="1942469"/>
            <a:chOff x="0" y="0"/>
            <a:chExt cx="7772400" cy="1409700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48CCA60-FDDD-FDBE-3E29-605A5A9D36FE}"/>
                </a:ext>
              </a:extLst>
            </p:cNvPr>
            <p:cNvSpPr/>
            <p:nvPr/>
          </p:nvSpPr>
          <p:spPr>
            <a:xfrm>
              <a:off x="0" y="0"/>
              <a:ext cx="7772400" cy="1409700"/>
            </a:xfrm>
            <a:custGeom>
              <a:avLst/>
              <a:gdLst/>
              <a:ahLst/>
              <a:cxnLst/>
              <a:rect l="l" t="t" r="r" b="b"/>
              <a:pathLst>
                <a:path w="7772400" h="1409700">
                  <a:moveTo>
                    <a:pt x="0" y="0"/>
                  </a:moveTo>
                  <a:lnTo>
                    <a:pt x="0" y="1409700"/>
                  </a:lnTo>
                  <a:lnTo>
                    <a:pt x="7772400" y="14097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chemeClr val="accent1"/>
            </a:solidFill>
          </p:spPr>
        </p:sp>
      </p:grpSp>
      <p:sp>
        <p:nvSpPr>
          <p:cNvPr id="19" name="AutoShape 18">
            <a:extLst>
              <a:ext uri="{FF2B5EF4-FFF2-40B4-BE49-F238E27FC236}">
                <a16:creationId xmlns:a16="http://schemas.microsoft.com/office/drawing/2014/main" id="{67C96BC7-9E7A-4F13-9B8A-AA7657035C2D}"/>
              </a:ext>
            </a:extLst>
          </p:cNvPr>
          <p:cNvSpPr/>
          <p:nvPr userDrawn="1"/>
        </p:nvSpPr>
        <p:spPr>
          <a:xfrm rot="-5046339">
            <a:off x="9199179" y="3115147"/>
            <a:ext cx="2533984" cy="146952"/>
          </a:xfrm>
          <a:prstGeom prst="line">
            <a:avLst/>
          </a:prstGeom>
          <a:ln w="1238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E8EB18-D49C-48B5-1901-274556F111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623547" y="2247336"/>
            <a:ext cx="1497870" cy="1628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D3699C-5828-770F-FB68-A2BDD7685F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5015" y="2385941"/>
            <a:ext cx="8519214" cy="138906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SUBHEADER</a:t>
            </a:r>
          </a:p>
        </p:txBody>
      </p:sp>
      <p:sp>
        <p:nvSpPr>
          <p:cNvPr id="4" name="AutoShape 18">
            <a:extLst>
              <a:ext uri="{FF2B5EF4-FFF2-40B4-BE49-F238E27FC236}">
                <a16:creationId xmlns:a16="http://schemas.microsoft.com/office/drawing/2014/main" id="{F296E091-BA1B-F02B-B826-B8E1183FE9A5}"/>
              </a:ext>
            </a:extLst>
          </p:cNvPr>
          <p:cNvSpPr/>
          <p:nvPr userDrawn="1"/>
        </p:nvSpPr>
        <p:spPr>
          <a:xfrm rot="-5046339">
            <a:off x="7259053" y="3137291"/>
            <a:ext cx="2533984" cy="146952"/>
          </a:xfrm>
          <a:prstGeom prst="line">
            <a:avLst/>
          </a:prstGeom>
          <a:ln w="1238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6" descr="A person standing next to a person at a desk&#10;&#10;Description automatically generated with low confidence">
            <a:extLst>
              <a:ext uri="{FF2B5EF4-FFF2-40B4-BE49-F238E27FC236}">
                <a16:creationId xmlns:a16="http://schemas.microsoft.com/office/drawing/2014/main" id="{EE795B10-C0D3-C316-6B0F-35EFB3A978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102" y="2302835"/>
            <a:ext cx="1580868" cy="1580868"/>
          </a:xfrm>
          <a:prstGeom prst="rect">
            <a:avLst/>
          </a:prstGeom>
        </p:spPr>
      </p:pic>
      <p:sp>
        <p:nvSpPr>
          <p:cNvPr id="5" name="Freeform 3">
            <a:extLst>
              <a:ext uri="{FF2B5EF4-FFF2-40B4-BE49-F238E27FC236}">
                <a16:creationId xmlns:a16="http://schemas.microsoft.com/office/drawing/2014/main" id="{325598D1-24F6-0504-F5B2-792E598333BA}"/>
              </a:ext>
            </a:extLst>
          </p:cNvPr>
          <p:cNvSpPr/>
          <p:nvPr userDrawn="1"/>
        </p:nvSpPr>
        <p:spPr>
          <a:xfrm>
            <a:off x="7867627" y="6012521"/>
            <a:ext cx="2743200" cy="687658"/>
          </a:xfrm>
          <a:custGeom>
            <a:avLst/>
            <a:gdLst/>
            <a:ahLst/>
            <a:cxnLst/>
            <a:rect l="l" t="t" r="r" b="b"/>
            <a:pathLst>
              <a:path w="3709192" h="931007">
                <a:moveTo>
                  <a:pt x="0" y="0"/>
                </a:moveTo>
                <a:lnTo>
                  <a:pt x="3709192" y="0"/>
                </a:lnTo>
                <a:lnTo>
                  <a:pt x="3709192" y="931007"/>
                </a:lnTo>
                <a:lnTo>
                  <a:pt x="0" y="931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CD87B646-2C45-71AD-B932-CE689F0864DE}"/>
              </a:ext>
            </a:extLst>
          </p:cNvPr>
          <p:cNvSpPr/>
          <p:nvPr userDrawn="1"/>
        </p:nvSpPr>
        <p:spPr>
          <a:xfrm>
            <a:off x="10797467" y="5917322"/>
            <a:ext cx="1296816" cy="855611"/>
          </a:xfrm>
          <a:custGeom>
            <a:avLst/>
            <a:gdLst/>
            <a:ahLst/>
            <a:cxnLst/>
            <a:rect l="l" t="t" r="r" b="b"/>
            <a:pathLst>
              <a:path w="2301307" h="1662947">
                <a:moveTo>
                  <a:pt x="0" y="0"/>
                </a:moveTo>
                <a:lnTo>
                  <a:pt x="2301307" y="0"/>
                </a:lnTo>
                <a:lnTo>
                  <a:pt x="2301307" y="1662947"/>
                </a:lnTo>
                <a:lnTo>
                  <a:pt x="0" y="1662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231" r="-14231"/>
            </a:stretch>
          </a:blipFill>
        </p:spPr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EDC905-9B43-BA14-11F4-C9B15BC80756}"/>
              </a:ext>
            </a:extLst>
          </p:cNvPr>
          <p:cNvSpPr txBox="1"/>
          <p:nvPr userDrawn="1"/>
        </p:nvSpPr>
        <p:spPr>
          <a:xfrm>
            <a:off x="11033256" y="271009"/>
            <a:ext cx="1158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788C6"/>
                </a:solidFill>
                <a:effectLst/>
                <a:uLnTx/>
                <a:uFillTx/>
                <a:latin typeface="Lato Bold" panose="020F0502020204030203"/>
                <a:ea typeface="Lato" panose="020F0502020204030203" pitchFamily="34" charset="0"/>
                <a:cs typeface="Lato" panose="020F0502020204030203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0586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06A6-2228-E48B-8386-1C19864A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C09244-600F-E53B-A2FF-E9FBEC74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75A2-5B4D-BB93-6D2F-41794D08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D036-39E4-AE3B-D978-00CA88439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F53E8-812A-ED06-82CE-644E44A3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40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B9E51D-E83E-B089-45D4-58483830D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F5B7A-D5D8-5521-1D91-8C16C18AE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A2912-A029-DF20-2CC5-E8C02751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6AF90-E676-E19E-1DA5-22E89E0D0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40C5-85BB-01CB-F7C7-6470D26B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270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id="{B4DFC75C-46A1-04F0-2B9A-04FED0C9A044}"/>
              </a:ext>
            </a:extLst>
          </p:cNvPr>
          <p:cNvSpPr txBox="1"/>
          <p:nvPr userDrawn="1"/>
        </p:nvSpPr>
        <p:spPr>
          <a:xfrm>
            <a:off x="569344" y="2528754"/>
            <a:ext cx="5451895" cy="900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99" b="0" i="0" u="none" strike="noStrike" kern="1200" cap="none" spc="10" normalizeH="0" baseline="0" noProof="0" dirty="0">
                <a:ln>
                  <a:noFill/>
                </a:ln>
                <a:solidFill>
                  <a:srgbClr val="892C90"/>
                </a:solidFill>
                <a:effectLst/>
                <a:uLnTx/>
                <a:uFillTx/>
                <a:latin typeface="Lato 2 Bold"/>
                <a:ea typeface="+mn-ea"/>
                <a:cs typeface="+mn-cs"/>
              </a:rPr>
              <a:t>Thank You!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E7749051-FFF8-6B1C-EC67-F6A7EF5E977B}"/>
              </a:ext>
            </a:extLst>
          </p:cNvPr>
          <p:cNvSpPr/>
          <p:nvPr userDrawn="1"/>
        </p:nvSpPr>
        <p:spPr>
          <a:xfrm>
            <a:off x="7239001" y="1680098"/>
            <a:ext cx="4114800" cy="3673137"/>
          </a:xfrm>
          <a:custGeom>
            <a:avLst/>
            <a:gdLst/>
            <a:ahLst/>
            <a:cxnLst/>
            <a:rect l="l" t="t" r="r" b="b"/>
            <a:pathLst>
              <a:path w="7665090" h="7147697">
                <a:moveTo>
                  <a:pt x="0" y="0"/>
                </a:moveTo>
                <a:lnTo>
                  <a:pt x="7665090" y="0"/>
                </a:lnTo>
                <a:lnTo>
                  <a:pt x="7665090" y="7147697"/>
                </a:lnTo>
                <a:lnTo>
                  <a:pt x="0" y="71476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68658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SFR-Hold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692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6D200E2-C279-1ACE-FB4D-9CA8BC1CD9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8384" y="1128526"/>
            <a:ext cx="3262313" cy="941387"/>
          </a:xfrm>
        </p:spPr>
        <p:txBody>
          <a:bodyPr>
            <a:noAutofit/>
          </a:bodyPr>
          <a:lstStyle>
            <a:lvl1pPr marL="0" indent="0" algn="l">
              <a:buNone/>
              <a:defRPr sz="66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7220C5-7410-8D1D-3E39-8D2DEDCCB985}"/>
              </a:ext>
            </a:extLst>
          </p:cNvPr>
          <p:cNvCxnSpPr/>
          <p:nvPr userDrawn="1"/>
        </p:nvCxnSpPr>
        <p:spPr>
          <a:xfrm>
            <a:off x="898384" y="2711479"/>
            <a:ext cx="3932518" cy="298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2201D6A-1E41-1E05-1FDA-53A2970B70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8384" y="3356035"/>
            <a:ext cx="3262313" cy="728792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A647F51-51A5-09E0-CE49-308733B362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384" y="4297421"/>
            <a:ext cx="3262313" cy="731779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57031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FR-Hold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206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6D200E2-C279-1ACE-FB4D-9CA8BC1CD9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8384" y="1128526"/>
            <a:ext cx="3262313" cy="941387"/>
          </a:xfrm>
        </p:spPr>
        <p:txBody>
          <a:bodyPr>
            <a:noAutofit/>
          </a:bodyPr>
          <a:lstStyle>
            <a:lvl1pPr marL="0" indent="0" algn="l">
              <a:buNone/>
              <a:defRPr sz="66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7220C5-7410-8D1D-3E39-8D2DEDCCB985}"/>
              </a:ext>
            </a:extLst>
          </p:cNvPr>
          <p:cNvCxnSpPr/>
          <p:nvPr userDrawn="1"/>
        </p:nvCxnSpPr>
        <p:spPr>
          <a:xfrm>
            <a:off x="898384" y="2711479"/>
            <a:ext cx="3932518" cy="298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2201D6A-1E41-1E05-1FDA-53A2970B70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8384" y="3356035"/>
            <a:ext cx="3262313" cy="728792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A647F51-51A5-09E0-CE49-308733B362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384" y="4297421"/>
            <a:ext cx="3262313" cy="731779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34208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Cent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D8922-2FAE-4C47-464B-EE01172C77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64843" y="1252683"/>
            <a:ext cx="3262313" cy="941387"/>
          </a:xfrm>
        </p:spPr>
        <p:txBody>
          <a:bodyPr>
            <a:no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2163BB-28BF-D13F-40F7-ADECCD8F3D69}"/>
              </a:ext>
            </a:extLst>
          </p:cNvPr>
          <p:cNvCxnSpPr/>
          <p:nvPr userDrawn="1"/>
        </p:nvCxnSpPr>
        <p:spPr>
          <a:xfrm>
            <a:off x="4129741" y="2829772"/>
            <a:ext cx="3932518" cy="298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E082836-95DA-AD9B-6B48-F56CA174EA8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64843" y="3361797"/>
            <a:ext cx="3262313" cy="72879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F7B43A-732F-0D92-035C-62805F4104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64843" y="4352983"/>
            <a:ext cx="3262313" cy="731779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43461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480435-E9B5-B828-84D9-11718461199F}"/>
              </a:ext>
            </a:extLst>
          </p:cNvPr>
          <p:cNvSpPr/>
          <p:nvPr userDrawn="1"/>
        </p:nvSpPr>
        <p:spPr>
          <a:xfrm>
            <a:off x="3650045" y="5707345"/>
            <a:ext cx="3733670" cy="937704"/>
          </a:xfrm>
          <a:custGeom>
            <a:avLst/>
            <a:gdLst/>
            <a:ahLst/>
            <a:cxnLst/>
            <a:rect l="l" t="t" r="r" b="b"/>
            <a:pathLst>
              <a:path w="5543091" h="1392136">
                <a:moveTo>
                  <a:pt x="0" y="0"/>
                </a:moveTo>
                <a:lnTo>
                  <a:pt x="5543091" y="0"/>
                </a:lnTo>
                <a:lnTo>
                  <a:pt x="5543091" y="1392136"/>
                </a:lnTo>
                <a:lnTo>
                  <a:pt x="0" y="1392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8" r="-40"/>
            </a:stretch>
          </a:blipFill>
        </p:spPr>
        <p:txBody>
          <a:bodyPr/>
          <a:lstStyle/>
          <a:p>
            <a:endParaRPr lang="en-US">
              <a:latin typeface="Corbel" panose="020B0503020204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83768D-61BF-F7D9-86CE-33F6FC5653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4741297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480435-E9B5-B828-84D9-11718461199F}"/>
              </a:ext>
            </a:extLst>
          </p:cNvPr>
          <p:cNvSpPr/>
          <p:nvPr userDrawn="1"/>
        </p:nvSpPr>
        <p:spPr>
          <a:xfrm>
            <a:off x="3650045" y="5707345"/>
            <a:ext cx="3733670" cy="937704"/>
          </a:xfrm>
          <a:custGeom>
            <a:avLst/>
            <a:gdLst/>
            <a:ahLst/>
            <a:cxnLst/>
            <a:rect l="l" t="t" r="r" b="b"/>
            <a:pathLst>
              <a:path w="5543091" h="1392136">
                <a:moveTo>
                  <a:pt x="0" y="0"/>
                </a:moveTo>
                <a:lnTo>
                  <a:pt x="5543091" y="0"/>
                </a:lnTo>
                <a:lnTo>
                  <a:pt x="5543091" y="1392136"/>
                </a:lnTo>
                <a:lnTo>
                  <a:pt x="0" y="1392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8" r="-40"/>
            </a:stretch>
          </a:blipFill>
        </p:spPr>
        <p:txBody>
          <a:bodyPr/>
          <a:lstStyle/>
          <a:p>
            <a:endParaRPr lang="en-US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0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48BE-D08C-CC80-230F-630432F1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D8B0A-4EB8-011B-69A1-4A85DC996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AEBC5-4484-3192-416A-5640BC25E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EC8B2-B5F2-3064-2F8B-1AC3DF4F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F225F-9662-1802-6851-40C5DFCA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4046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F432B41-86BB-F253-1EBA-8456870F95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263775"/>
            <a:ext cx="4840288" cy="444182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0">
                <a:solidFill>
                  <a:schemeClr val="tx1"/>
                </a:solidFill>
                <a:latin typeface="Corbel" panose="020B0503020204020204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3pPr marL="914400" indent="0">
              <a:buNone/>
              <a:defRPr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 dirty="0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 dirty="0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 dirty="0">
              <a:solidFill>
                <a:srgbClr val="000000"/>
              </a:solidFill>
              <a:latin typeface="Lato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 dirty="0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 dirty="0">
              <a:solidFill>
                <a:srgbClr val="000000"/>
              </a:solidFill>
              <a:latin typeface="Lato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 dirty="0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 dirty="0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 dirty="0">
              <a:solidFill>
                <a:srgbClr val="000000"/>
              </a:solidFill>
              <a:latin typeface="Lato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 dirty="0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 dirty="0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116EEA35-981C-6696-4227-4CCBCCBA680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96000" y="2263775"/>
            <a:ext cx="5257800" cy="3694113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2E4C6CE-67B0-0684-3471-E3AB59D949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27757" y="6091276"/>
            <a:ext cx="4773613" cy="365125"/>
          </a:xfrm>
        </p:spPr>
        <p:txBody>
          <a:bodyPr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Fig 1.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3B33D60-446E-81EE-ACF3-C7E8FDE839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289550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809B4EC-6ABC-57CB-F1EF-89617FBB69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2036233"/>
            <a:ext cx="4937125" cy="40576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967139F-5F6C-2518-F0DC-7DE5E2B2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676" y="2036233"/>
            <a:ext cx="4937125" cy="40576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A2B37C21-9E4D-87AD-F720-5EDE15E746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2407322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har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59737B2-0F07-741C-0091-DD5CBDCCF85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39222" y="5170796"/>
            <a:ext cx="4354902" cy="11173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>
                <a:latin typeface="Corbel" panose="020B0503020204020204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3pPr marL="914400" indent="0">
              <a:buNone/>
              <a:defRPr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>
              <a:solidFill>
                <a:srgbClr val="000000"/>
              </a:solidFill>
              <a:latin typeface="Lato"/>
            </a:endParaRPr>
          </a:p>
          <a:p>
            <a:pPr lvl="0"/>
            <a:endParaRPr lang="en-US"/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A008C7A6-1F6D-6086-D4F4-79B37AECA95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90601" y="5170797"/>
            <a:ext cx="4354902" cy="11173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>
                <a:latin typeface="Corbel" panose="020B0503020204020204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3pPr marL="914400" indent="0">
              <a:buNone/>
              <a:defRPr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>
              <a:solidFill>
                <a:srgbClr val="000000"/>
              </a:solidFill>
              <a:latin typeface="Lato"/>
            </a:endParaRPr>
          </a:p>
        </p:txBody>
      </p:sp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83C584BE-1226-9147-DBCD-743AB5269941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852683" y="1951037"/>
            <a:ext cx="4630738" cy="2955925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5" name="Chart Placeholder 13">
            <a:extLst>
              <a:ext uri="{FF2B5EF4-FFF2-40B4-BE49-F238E27FC236}">
                <a16:creationId xmlns:a16="http://schemas.microsoft.com/office/drawing/2014/main" id="{F00E37BE-032A-03BE-918D-4B0097C92A2B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801304" y="1951037"/>
            <a:ext cx="4630738" cy="2955925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85385CD5-DD52-036F-AAB6-7E500F406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6164462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Blue Text Bo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1E426B9E-D2D9-20B7-1414-83C8BA5568E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15926" y="2216286"/>
            <a:ext cx="7246937" cy="3725862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70F39F4-DABB-86E8-143D-7CBAA28E8B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116886" y="2749550"/>
            <a:ext cx="3659188" cy="1019175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023856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Lorem Ipsum Dolor set</a:t>
            </a:r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C73A3254-D3EE-3359-DBE7-397DF6AA7FE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16885" y="3978116"/>
            <a:ext cx="3659189" cy="81845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>
                <a:latin typeface="Corbel" panose="020B0503020204020204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3pPr marL="914400" indent="0">
              <a:buNone/>
              <a:defRPr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>
              <a:solidFill>
                <a:srgbClr val="000000"/>
              </a:solidFill>
              <a:latin typeface="Lato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spc="-5">
              <a:solidFill>
                <a:srgbClr val="000000"/>
              </a:solidFill>
              <a:latin typeface="Lato"/>
            </a:endParaRPr>
          </a:p>
          <a:p>
            <a:pPr lvl="0"/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E1A5D81-D9AF-2405-B10F-A5CB9FDFC6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4981455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E7282-6563-BD57-A4BC-1D6616F1A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44954"/>
            <a:ext cx="5181600" cy="3833019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F22E9-8962-FCF5-8FFB-F71D13CB8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144953"/>
            <a:ext cx="5181600" cy="3833019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F507CC0-D0E6-769C-E2A6-66CB2BBA89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6207966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age Blue Bo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545C7EA1-3E7B-E0B2-67FD-BF2B577E6C9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4505509"/>
            <a:ext cx="10515600" cy="193675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l">
              <a:buFontTx/>
              <a:buNone/>
              <a:defRPr b="0">
                <a:solidFill>
                  <a:srgbClr val="023856"/>
                </a:solidFill>
                <a:latin typeface="Corbel" panose="020B0503020204020204" pitchFamily="34" charset="0"/>
              </a:defRPr>
            </a:lvl1pPr>
          </a:lstStyle>
          <a:p>
            <a:pPr algn="l">
              <a:lnSpc>
                <a:spcPts val="3779"/>
              </a:lnSpc>
            </a:pPr>
            <a:r>
              <a:rPr lang="en-US" sz="2800" spc="-18" dirty="0">
                <a:solidFill>
                  <a:srgbClr val="023856"/>
                </a:solidFill>
                <a:latin typeface="Lato Bold"/>
              </a:rPr>
              <a:t>Lorem ipsum</a:t>
            </a:r>
            <a:r>
              <a:rPr lang="en-US" sz="2800" spc="-18" dirty="0">
                <a:solidFill>
                  <a:srgbClr val="3F90BE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tempor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incididunt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labore et dolore magna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aliqua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. Ut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enim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ad minim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veniam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quis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nostrud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exercitation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ullamco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laboris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nisi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aliquip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ex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ea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commodo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consequat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. </a:t>
            </a:r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3DB67307-BDDE-BCA8-81CC-499CFCF7047C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838200" y="1888808"/>
            <a:ext cx="10515600" cy="242152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74E11498-FD17-7E53-272F-ED19B8ACA37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0676438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3DB67307-BDDE-BCA8-81CC-499CFCF7047C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838200" y="1900238"/>
            <a:ext cx="10515600" cy="242152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9E885-0E6C-7614-2C2B-D508B8910F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582681"/>
            <a:ext cx="10515600" cy="84426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B964D6-A3C2-9FFF-A2DE-A902ABE5E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426941"/>
            <a:ext cx="10515600" cy="109855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BC5D582-22EE-A35F-F908-74C669BE3D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3259523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545C7EA1-3E7B-E0B2-67FD-BF2B577E6C9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9" y="2263921"/>
            <a:ext cx="10515600" cy="3643230"/>
          </a:xfr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0" indent="0" algn="l">
              <a:buFontTx/>
              <a:buNone/>
              <a:defRPr b="0">
                <a:solidFill>
                  <a:srgbClr val="023856"/>
                </a:solidFill>
                <a:latin typeface="Corbel" panose="020B0503020204020204" pitchFamily="34" charset="0"/>
              </a:defRPr>
            </a:lvl1pPr>
          </a:lstStyle>
          <a:p>
            <a:pPr algn="l">
              <a:lnSpc>
                <a:spcPts val="3779"/>
              </a:lnSpc>
            </a:pPr>
            <a:r>
              <a:rPr lang="en-US" sz="2800" spc="-18" dirty="0">
                <a:solidFill>
                  <a:srgbClr val="023856"/>
                </a:solidFill>
                <a:latin typeface="Lato Bold"/>
              </a:rPr>
              <a:t>Lorem ipsum</a:t>
            </a:r>
            <a:r>
              <a:rPr lang="en-US" sz="2800" spc="-18" dirty="0">
                <a:solidFill>
                  <a:srgbClr val="3F90BE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tempor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incididunt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labore et dolore magna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aliqua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. Ut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enim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ad minim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veniam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quis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nostrud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exercitation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ullamco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laboris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nisi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aliquip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ex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ea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commodo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consequat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. 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1BD610BF-EE67-135C-3EBF-5D9E8122F7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41426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5ECE2D-F38C-CC52-CAF9-018494AB2D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2101917"/>
            <a:ext cx="2743200" cy="3948112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C1232DDC-6112-05E5-EE33-FDA7798C5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3800" y="2116720"/>
            <a:ext cx="2743200" cy="3948112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E7378F9-69F8-85CE-DCFE-1E46D53DD8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9400" y="2116720"/>
            <a:ext cx="4724400" cy="84426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26281E3-7CB2-3787-3B9E-93DACDE207D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29400" y="3474891"/>
            <a:ext cx="4724400" cy="84426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84BCE82-58CD-F23D-B417-1C037A87C5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29400" y="4833062"/>
            <a:ext cx="4724400" cy="84426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66DC685-3651-CE4A-8E82-9BC356BD82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7649485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8E5C-F4F1-CBA0-E1DD-C153707C61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275911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3200" spc="10" dirty="0">
                <a:solidFill>
                  <a:srgbClr val="023856"/>
                </a:solidFill>
                <a:latin typeface="Lato Bold"/>
              </a:rPr>
              <a:t>Lorem Ipsum Dolor Sit </a:t>
            </a:r>
            <a:r>
              <a:rPr lang="en-US" sz="3200" spc="10" dirty="0" err="1">
                <a:solidFill>
                  <a:srgbClr val="023856"/>
                </a:solidFill>
                <a:latin typeface="Lato Bold"/>
              </a:rPr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C1ED-AFAE-FE2D-1CF9-B508F42B1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806136"/>
            <a:ext cx="6172200" cy="4873625"/>
          </a:xfrm>
        </p:spPr>
        <p:txBody>
          <a:bodyPr/>
          <a:lstStyle>
            <a:lvl1pPr>
              <a:defRPr sz="3200">
                <a:latin typeface="Corbel" panose="020B0503020204020204" pitchFamily="34" charset="0"/>
              </a:defRPr>
            </a:lvl1pPr>
            <a:lvl2pPr>
              <a:defRPr sz="2800">
                <a:latin typeface="Corbel" panose="020B0503020204020204" pitchFamily="34" charset="0"/>
              </a:defRPr>
            </a:lvl2pPr>
            <a:lvl3pPr>
              <a:defRPr sz="2400">
                <a:latin typeface="Corbel" panose="020B0503020204020204" pitchFamily="34" charset="0"/>
              </a:defRPr>
            </a:lvl3pPr>
            <a:lvl4pPr>
              <a:defRPr sz="2000">
                <a:latin typeface="Corbel" panose="020B0503020204020204" pitchFamily="34" charset="0"/>
              </a:defRPr>
            </a:lvl4pPr>
            <a:lvl5pPr>
              <a:defRPr sz="2000">
                <a:latin typeface="Corbel" panose="020B0503020204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91CC-2C04-CF51-2842-EDFBC4DB0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74524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orbel" panose="020B05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4609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E4F7-990B-DE57-DB13-736E541F4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E8FF3-BB36-B4E6-1AC8-F6AE4A8BB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B86B0-601E-036A-4D0B-765DD0E1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AB283-ABF9-5255-F00D-0B900A59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6A1A1-3515-C73F-BCF6-5C810184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2004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AF248-CFEB-4E8F-3385-D6FDBB3BBF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374268"/>
            <a:ext cx="3932237" cy="1600200"/>
          </a:xfrm>
        </p:spPr>
        <p:txBody>
          <a:bodyPr anchor="b"/>
          <a:lstStyle>
            <a:lvl1pPr>
              <a:defRPr sz="3200">
                <a:latin typeface="Corbel" panose="020B0503020204020204" pitchFamily="34" charset="0"/>
              </a:defRPr>
            </a:lvl1pPr>
          </a:lstStyle>
          <a:p>
            <a:r>
              <a:rPr lang="en-US" sz="3200" spc="10">
                <a:solidFill>
                  <a:srgbClr val="023856"/>
                </a:solidFill>
                <a:latin typeface="Lato Bold"/>
              </a:rPr>
              <a:t>Lorem Ipsum Dolor Sit </a:t>
            </a:r>
            <a:r>
              <a:rPr lang="en-US" sz="3200" spc="10" err="1">
                <a:solidFill>
                  <a:srgbClr val="023856"/>
                </a:solidFill>
                <a:latin typeface="Lato Bold"/>
              </a:rPr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DAB23C-DAC4-6F4B-7715-190E00438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1639759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Corbel" panose="020B05030202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762ED-F84E-04E7-A84D-E646418B2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6566"/>
            <a:ext cx="3932237" cy="3482242"/>
          </a:xfrm>
        </p:spPr>
        <p:txBody>
          <a:bodyPr/>
          <a:lstStyle>
            <a:lvl1pPr marL="0" indent="0">
              <a:buNone/>
              <a:defRPr sz="1600">
                <a:latin typeface="Corbel" panose="020B05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3812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3693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83768D-61BF-F7D9-86CE-33F6FC5653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07" y="2108507"/>
            <a:ext cx="6041347" cy="712788"/>
          </a:xfrm>
        </p:spPr>
        <p:txBody>
          <a:bodyPr>
            <a:noAutofit/>
          </a:bodyPr>
          <a:lstStyle>
            <a:lvl1pPr marL="0" indent="0">
              <a:buNone/>
              <a:defRPr sz="5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THANK  YOU!</a:t>
            </a:r>
          </a:p>
        </p:txBody>
      </p:sp>
    </p:spTree>
    <p:extLst>
      <p:ext uri="{BB962C8B-B14F-4D97-AF65-F5344CB8AC3E}">
        <p14:creationId xmlns:p14="http://schemas.microsoft.com/office/powerpoint/2010/main" val="17681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6CD9-9409-B71B-EA57-18D608449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2A227-D579-E48E-BAA9-5D0D78176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BECFE-DC24-58F9-69AC-2F8DC07BE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31CE6-19B9-6EDB-8907-00637891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57610-1123-D33F-D975-D36171C4B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6DD23-F6C4-A61E-1BDB-8F1C4C6A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04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0901-1556-9C35-DA17-C17811AB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CA5DE-3298-910B-29D9-30DA667E7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F6652-AC63-AFCD-2B52-D0B38E7C7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C5A44-9093-6717-18F7-CED9FD9E6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51AA8-80B7-B784-E08A-9BE44FBE54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11650-5D3D-149D-ED09-1D9A87B5A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EF703-C0AE-6973-5002-C867CE224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982F5F-A65A-7165-541F-A6820B6D1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3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E7A8-C3E0-7189-CC48-F10052B5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1FE82C-81A4-0533-FDF0-50D7B09C5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5B851-5E4A-68AA-2058-AEF379CA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2DBF1-2BDF-5034-CF01-7A91C088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32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4832B-83BD-F333-FD8E-FCD77C87D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EB763-E02D-148F-8E46-BCEE0E18A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7C3D1-F63E-9D7D-2BFF-CC143F478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985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17AC-234B-BF89-F2A0-17D1C0E2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50C42-87F0-8F67-0C19-E10D4C192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7CDF0-ADAC-75C3-A2BA-AE147B780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86B5E-3828-EBCF-8A07-521F3A25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AABC6-D5CC-9C6F-EC64-D6F70EA5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46D3C-D313-7E6C-71E8-F86419256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758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DC0A-A227-4C3C-8083-6E02ECE5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8109F2-DC92-500D-7EF2-E417AC740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FE604-71B0-07AF-4323-4F126A3EA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D6718-875D-FB32-827B-6AD3CD71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6330FF-00FA-B825-E078-92B8F5E2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355E9-2634-1015-5ED2-1B535029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9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9388A-3F4C-9B01-EF07-D3EB722B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BAC3A-D1F4-7119-A878-0B96A6FD6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5F0F-AAAB-A016-F25D-43B84C763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3C4B1-F98E-88AA-0218-EFAB00CB2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8B38F-1BA4-154D-1A53-9A8148C84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B65C5FF0-CF0A-440A-C5B6-DFDF650B81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299" y="-11152"/>
            <a:ext cx="3822719" cy="185740"/>
            <a:chOff x="0" y="0"/>
            <a:chExt cx="2778633" cy="73995"/>
          </a:xfrm>
          <a:solidFill>
            <a:schemeClr val="accent3"/>
          </a:solidFill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F3612357-50E5-A9EF-CFFF-ED264CE09BEE}"/>
                </a:ext>
              </a:extLst>
            </p:cNvPr>
            <p:cNvSpPr/>
            <p:nvPr/>
          </p:nvSpPr>
          <p:spPr>
            <a:xfrm>
              <a:off x="0" y="0"/>
              <a:ext cx="2778633" cy="73995"/>
            </a:xfrm>
            <a:custGeom>
              <a:avLst/>
              <a:gdLst/>
              <a:ahLst/>
              <a:cxnLst/>
              <a:rect l="l" t="t" r="r" b="b"/>
              <a:pathLst>
                <a:path w="2778633" h="152400">
                  <a:moveTo>
                    <a:pt x="0" y="0"/>
                  </a:moveTo>
                  <a:lnTo>
                    <a:pt x="0" y="152400"/>
                  </a:lnTo>
                  <a:lnTo>
                    <a:pt x="2778633" y="152400"/>
                  </a:lnTo>
                  <a:lnTo>
                    <a:pt x="2778633" y="0"/>
                  </a:ln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</p:sp>
      </p:grpSp>
      <p:grpSp>
        <p:nvGrpSpPr>
          <p:cNvPr id="13" name="Group 4">
            <a:extLst>
              <a:ext uri="{FF2B5EF4-FFF2-40B4-BE49-F238E27FC236}">
                <a16:creationId xmlns:a16="http://schemas.microsoft.com/office/drawing/2014/main" id="{05C7A4E2-0906-ED7C-2FF7-222D41F148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" y="-11152"/>
            <a:ext cx="8369297" cy="185740"/>
            <a:chOff x="4823883" y="0"/>
            <a:chExt cx="1226531" cy="92085"/>
          </a:xfrm>
          <a:solidFill>
            <a:schemeClr val="accent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0E471DC-5CB1-7DF8-A2B9-07D35AD717ED}"/>
                </a:ext>
              </a:extLst>
            </p:cNvPr>
            <p:cNvSpPr/>
            <p:nvPr/>
          </p:nvSpPr>
          <p:spPr>
            <a:xfrm>
              <a:off x="4823883" y="0"/>
              <a:ext cx="1226531" cy="92085"/>
            </a:xfrm>
            <a:custGeom>
              <a:avLst/>
              <a:gdLst/>
              <a:ahLst/>
              <a:cxnLst/>
              <a:rect l="l" t="t" r="r" b="b"/>
              <a:pathLst>
                <a:path w="6591300" h="152400">
                  <a:moveTo>
                    <a:pt x="0" y="0"/>
                  </a:moveTo>
                  <a:lnTo>
                    <a:pt x="0" y="152400"/>
                  </a:lnTo>
                  <a:lnTo>
                    <a:pt x="6591300" y="152400"/>
                  </a:lnTo>
                  <a:lnTo>
                    <a:pt x="659130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706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704" r:id="rId13"/>
    <p:sldLayoutId id="214748370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Lato Bold" panose="020F0502020204030203" pitchFamily="34" charset="0"/>
          <a:ea typeface="Lato Bold" panose="020F0502020204030203" pitchFamily="34" charset="0"/>
          <a:cs typeface="Lato Bold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F70F60-F7A8-3C46-EE8F-9423F8E21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46E85-0AFA-C6E7-DA4B-CEBFA98A6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D2812-5DE6-9C46-3F72-82136D3FA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747B0-28F8-48AC-93AD-E49223CFF11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2C746-7A62-1F2B-C5DB-1C43E64E1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3A149-B52E-EE8D-B34B-11ECAF397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4EF9F-F1B9-4B2C-BBEC-C96098823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0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</a:schemeClr>
          </a:solidFill>
          <a:latin typeface="Lato Bold" panose="020F0502020204030203" pitchFamily="34" charset="0"/>
          <a:ea typeface="Lato Bold" panose="020F0502020204030203" pitchFamily="34" charset="0"/>
          <a:cs typeface="Lato Bold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</a:schemeClr>
          </a:solidFill>
          <a:latin typeface="Lato Bold" panose="020F0502020204030203" pitchFamily="34" charset="0"/>
          <a:ea typeface="Lato Bold" panose="020F0502020204030203" pitchFamily="34" charset="0"/>
          <a:cs typeface="Lato Bold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Lato Bold" panose="020F0502020204030203" pitchFamily="34" charset="0"/>
          <a:ea typeface="Lato Bold" panose="020F0502020204030203" pitchFamily="34" charset="0"/>
          <a:cs typeface="Lato Bold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>
              <a:lumMod val="7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7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7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rldbank/DIME-LaTeX-Templates" TargetMode="External"/><Relationship Id="rId2" Type="http://schemas.openxmlformats.org/officeDocument/2006/relationships/hyperlink" Target="https://github.com/worldbank/stata-tab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mewiki.worldbank.org/Exporting_Analysis" TargetMode="External"/><Relationship Id="rId4" Type="http://schemas.openxmlformats.org/officeDocument/2006/relationships/hyperlink" Target="https://dimewiki.worldbank.org/Checklist:_Submit_Tabl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707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C39B3-6D1E-AF6C-E532-3262D6FC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ADE6C-8486-17A6-4882-DBE790231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46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E7ABDA-D6AA-210C-A46C-906D8A5C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Summary Statistics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81B747-B192-7886-C7AA-FCD4B2BC6C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 statistics </a:t>
            </a:r>
            <a:r>
              <a:rPr lang="en-US" dirty="0"/>
              <a:t>appear in almost every research product</a:t>
            </a:r>
          </a:p>
          <a:p>
            <a:r>
              <a:rPr lang="en-US" dirty="0"/>
              <a:t>Used to highlight central tendencies (means/medians)</a:t>
            </a:r>
          </a:p>
          <a:p>
            <a:r>
              <a:rPr lang="en-US" dirty="0"/>
              <a:t>Describe variation in data and comparison groups (SE/SD)</a:t>
            </a:r>
          </a:p>
          <a:p>
            <a:r>
              <a:rPr lang="en-US" dirty="0"/>
              <a:t>Indicate ranges and outliers (quantiles and observation numbers)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42131194-C67D-75B0-9B3D-15E884551F54}"/>
              </a:ext>
            </a:extLst>
          </p:cNvPr>
          <p:cNvPicPr/>
          <p:nvPr/>
        </p:nvPicPr>
        <p:blipFill rotWithShape="1">
          <a:blip r:embed="rId2" cstate="print"/>
          <a:srcRect l="2250" t="20826" r="4446" b="39336"/>
          <a:stretch/>
        </p:blipFill>
        <p:spPr>
          <a:xfrm>
            <a:off x="6096000" y="1825626"/>
            <a:ext cx="5847808" cy="286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4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3755-AA49-B902-FD6C-ABD5A2C5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1A: Summarize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29F2C-767E-D9D9-0C9F-46843ECAF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en-US" dirty="0"/>
              <a:t> to explore total cost of treatment and share of households with </a:t>
            </a:r>
            <a:r>
              <a:rPr lang="en-US" dirty="0" err="1"/>
              <a:t>atleast</a:t>
            </a:r>
            <a:r>
              <a:rPr lang="en-US" dirty="0"/>
              <a:t> one member sick in the last 4 weeks</a:t>
            </a:r>
          </a:p>
          <a:p>
            <a:pPr lvl="1"/>
            <a:r>
              <a:rPr lang="en-US" dirty="0"/>
              <a:t>What share of households at </a:t>
            </a:r>
            <a:r>
              <a:rPr lang="en-US" dirty="0" err="1"/>
              <a:t>atleast</a:t>
            </a:r>
            <a:r>
              <a:rPr lang="en-US" dirty="0"/>
              <a:t> one sick member in the last 4 weeks?</a:t>
            </a:r>
          </a:p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tabulate</a:t>
            </a:r>
            <a:r>
              <a:rPr lang="en-US" dirty="0"/>
              <a:t> to explore the variables the first crop grown and the purpose of the first crop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tabulate</a:t>
            </a:r>
            <a:r>
              <a:rPr lang="en-US" dirty="0"/>
              <a:t> to explore relationship between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crop_1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crop_prp_1</a:t>
            </a:r>
          </a:p>
          <a:p>
            <a:pPr lvl="1"/>
            <a:r>
              <a:rPr lang="en-US" dirty="0"/>
              <a:t>Which crop is mainly used for food?</a:t>
            </a:r>
          </a:p>
          <a:p>
            <a:pPr lvl="1"/>
            <a:r>
              <a:rPr lang="en-US" dirty="0"/>
              <a:t>Which crop is mainly used for sale?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350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E50F-26F1-148B-5E04-204F219F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Statistics: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tabstat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D243A-86A6-9C73-7EE5-C1573C4675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tabstat</a:t>
            </a:r>
            <a:r>
              <a:rPr lang="en-US" dirty="0"/>
              <a:t> is a useful command that can provide summary statistics for a series of numeric variables in one table</a:t>
            </a:r>
          </a:p>
          <a:p>
            <a:r>
              <a:rPr lang="en-US" dirty="0"/>
              <a:t>It allows you to specify the list of statistics to be displayed</a:t>
            </a:r>
          </a:p>
          <a:p>
            <a:pPr lvl="1"/>
            <a:r>
              <a:rPr lang="en-US" dirty="0"/>
              <a:t>By default, it only displays mean</a:t>
            </a:r>
          </a:p>
          <a:p>
            <a:r>
              <a:rPr lang="en-US" dirty="0"/>
              <a:t>Statistics can be calculated (conditioned on) another variable</a:t>
            </a: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7ECD7828-72C6-4576-EC94-0CC42E7EF97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6753475" y="1907177"/>
            <a:ext cx="4600325" cy="403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88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02AB44-F430-020E-9A67-5F40EBA5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1B: Summarize using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tabstat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C4B7EF-9C78-8820-2A19-49E7E540F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global</a:t>
            </a:r>
            <a:r>
              <a:rPr lang="en-US" dirty="0"/>
              <a:t> called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sum_vars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that stores the variables to be summarized: </a:t>
            </a:r>
          </a:p>
          <a:p>
            <a:pPr lvl="1"/>
            <a:r>
              <a:rPr lang="en-US" dirty="0"/>
              <a:t>household size, </a:t>
            </a:r>
          </a:p>
          <a:p>
            <a:pPr lvl="1"/>
            <a:r>
              <a:rPr lang="en-US" dirty="0"/>
              <a:t>number of children, adults, and elders, </a:t>
            </a:r>
          </a:p>
          <a:p>
            <a:pPr lvl="1"/>
            <a:r>
              <a:rPr lang="en-US" dirty="0"/>
              <a:t>number of livestock now</a:t>
            </a:r>
          </a:p>
          <a:p>
            <a:pPr lvl="1"/>
            <a:r>
              <a:rPr lang="en-US" dirty="0"/>
              <a:t>area in acres</a:t>
            </a:r>
          </a:p>
          <a:p>
            <a:pPr lvl="1"/>
            <a:r>
              <a:rPr lang="en-US" dirty="0"/>
              <a:t>whether household experienced drought </a:t>
            </a:r>
          </a:p>
          <a:p>
            <a:pPr lvl="1"/>
            <a:r>
              <a:rPr lang="en-US" dirty="0"/>
              <a:t>whether household experienced crop damage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tabstat</a:t>
            </a:r>
            <a:r>
              <a:rPr lang="en-US" dirty="0"/>
              <a:t> to create a table of mean of these variables</a:t>
            </a:r>
          </a:p>
          <a:p>
            <a:pPr lvl="1"/>
            <a:r>
              <a:rPr lang="en-US" dirty="0"/>
              <a:t>Use the global you created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29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8B22-7E57-A4A1-8407-9F84AFCC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1C: Add more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E5D5-5DBB-AF49-9EE7-EA13797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another table displaying the mean, standard deviation, the median, and the number of observations for these variables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statistics(stats)</a:t>
            </a:r>
            <a:r>
              <a:rPr lang="en-US" dirty="0"/>
              <a:t>option</a:t>
            </a:r>
          </a:p>
          <a:p>
            <a:r>
              <a:rPr lang="en-US" dirty="0"/>
              <a:t>Display these statistics separately for female and male headed households 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by(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varname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option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columns(statistics)</a:t>
            </a:r>
            <a:r>
              <a:rPr lang="en-US" dirty="0"/>
              <a:t>option to display stats in columns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81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E3699-85A1-7C50-DF65-5122B9B9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07980-1A9A-CFAF-3D56-ED343D58A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Some commands used to export tables in Stata:</a:t>
            </a:r>
          </a:p>
          <a:p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estout</a:t>
            </a:r>
            <a:r>
              <a:rPr lang="en-US" dirty="0"/>
              <a:t> and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esttab</a:t>
            </a:r>
            <a:r>
              <a:rPr lang="en-US" dirty="0"/>
              <a:t>: A user-written command that creates customizable tables of regression results or summary statistics, allowing you to combine and format results from multiple models and export them in various formats </a:t>
            </a:r>
          </a:p>
          <a:p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estpost</a:t>
            </a:r>
            <a:r>
              <a:rPr lang="en-US" dirty="0"/>
              <a:t>: To store estimation results from other estimation commands (e.g.,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tabstat</a:t>
            </a:r>
            <a:r>
              <a:rPr lang="en-US" dirty="0"/>
              <a:t>, etc.)</a:t>
            </a:r>
          </a:p>
          <a:p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eststo</a:t>
            </a:r>
            <a:r>
              <a:rPr lang="en-US" dirty="0"/>
              <a:t>: To store estimation results from multiple models and recall them later for comparison or combination using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esttab</a:t>
            </a:r>
            <a:r>
              <a:rPr lang="en-US" dirty="0"/>
              <a:t> or other post-estimation commands.</a:t>
            </a:r>
          </a:p>
          <a:p>
            <a:r>
              <a:rPr lang="en-US" dirty="0"/>
              <a:t>Install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estout</a:t>
            </a:r>
            <a:r>
              <a:rPr lang="en-US" dirty="0"/>
              <a:t> from SSC</a:t>
            </a:r>
          </a:p>
        </p:txBody>
      </p:sp>
    </p:spTree>
    <p:extLst>
      <p:ext uri="{BB962C8B-B14F-4D97-AF65-F5344CB8AC3E}">
        <p14:creationId xmlns:p14="http://schemas.microsoft.com/office/powerpoint/2010/main" val="3911074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C26F-A806-F42E-E000-AD5A89A7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1C: Export summary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D72A7-4A93-4CC7-DCC7-3EF1E78BC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espost</a:t>
            </a:r>
            <a:r>
              <a:rPr lang="en-US" dirty="0"/>
              <a:t> to store the results of the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tabstat</a:t>
            </a:r>
            <a:r>
              <a:rPr lang="en-US" dirty="0"/>
              <a:t> command from the previous task</a:t>
            </a:r>
          </a:p>
          <a:p>
            <a:pPr marL="457200" lvl="1" indent="0">
              <a:buNone/>
            </a:pP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estpost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tabstat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sum_vars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by(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varname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s(stats) c(statistics)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esttab</a:t>
            </a:r>
            <a:r>
              <a:rPr lang="en-US" dirty="0"/>
              <a:t> to export the results to </a:t>
            </a:r>
            <a:r>
              <a:rPr lang="en-US" dirty="0" err="1"/>
              <a:t>Datawork</a:t>
            </a:r>
            <a:r>
              <a:rPr lang="en-US" dirty="0"/>
              <a:t>/Outputs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cell()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/>
              <a:t>option to specify the statistics to be exported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esttab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using “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filepath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/table1.csv”, replace cell((stats))</a:t>
            </a:r>
          </a:p>
          <a:p>
            <a:pPr lvl="1"/>
            <a:r>
              <a:rPr lang="en-US" dirty="0"/>
              <a:t>Open the exported csv to look at the results </a:t>
            </a:r>
          </a:p>
          <a:p>
            <a:pPr lvl="1"/>
            <a:r>
              <a:rPr lang="en-US" dirty="0"/>
              <a:t>Are the variable names informative?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dirty="0"/>
              <a:t> option with the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esttab</a:t>
            </a:r>
            <a:r>
              <a:rPr lang="en-US" dirty="0"/>
              <a:t> command above to export the table with variable labels instead of variable names	</a:t>
            </a:r>
          </a:p>
        </p:txBody>
      </p:sp>
    </p:spTree>
    <p:extLst>
      <p:ext uri="{BB962C8B-B14F-4D97-AF65-F5344CB8AC3E}">
        <p14:creationId xmlns:p14="http://schemas.microsoft.com/office/powerpoint/2010/main" val="4047197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FAB6-3C6F-C196-4F0D-DAC372E4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1D: Use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sumstats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8953B-5DBE-C4AA-25D8-55FC5C4B7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the command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sumstats</a:t>
            </a:r>
            <a:r>
              <a:rPr lang="en-US" dirty="0"/>
              <a:t> </a:t>
            </a:r>
          </a:p>
          <a:p>
            <a:r>
              <a:rPr lang="en-US" dirty="0"/>
              <a:t>Check the helpfile to export a summary table of the same variables for the whole sample, and by the households that reported having a health committee in the village or not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sumstats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(varlist_1 [if]) [(varlist_2 [if])] [...]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using "/path/to/output.xlsx" [weight], stats(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stats_list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[replace]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361512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3D5F6-CCAC-0837-4B5C-E00EBC64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DE0C1-5055-7D96-4DEE-71FBF1B99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342F5A-3EC3-D9FE-285F-F76165632D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8384" y="1128526"/>
            <a:ext cx="8535548" cy="941387"/>
          </a:xfrm>
        </p:spPr>
        <p:txBody>
          <a:bodyPr/>
          <a:lstStyle/>
          <a:p>
            <a:r>
              <a:rPr lang="en-US" sz="4800" dirty="0"/>
              <a:t>Stata: Descriptive Analysis with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74CC4-A83A-7755-9B84-DA5C70B4DF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8384" y="3356035"/>
            <a:ext cx="5368601" cy="728792"/>
          </a:xfrm>
        </p:spPr>
        <p:txBody>
          <a:bodyPr/>
          <a:lstStyle/>
          <a:p>
            <a:r>
              <a:rPr lang="en-US" sz="3600" dirty="0"/>
              <a:t>Ankriti Singh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A0545-59F7-47C9-9679-D20A57CF11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8384" y="3824993"/>
            <a:ext cx="3262313" cy="731779"/>
          </a:xfrm>
        </p:spPr>
        <p:txBody>
          <a:bodyPr/>
          <a:lstStyle/>
          <a:p>
            <a:r>
              <a:rPr lang="en-US" sz="2000" dirty="0"/>
              <a:t>Research Consultant</a:t>
            </a:r>
          </a:p>
        </p:txBody>
      </p:sp>
    </p:spTree>
    <p:extLst>
      <p:ext uri="{BB962C8B-B14F-4D97-AF65-F5344CB8AC3E}">
        <p14:creationId xmlns:p14="http://schemas.microsoft.com/office/powerpoint/2010/main" val="744912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5EB1B-212B-49C0-6A81-8FB7C4ED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Balance tables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80841-C38A-E13E-DE3E-3799035A9E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90"/>
              </a:spcBef>
              <a:buNone/>
            </a:pPr>
            <a:r>
              <a:rPr lang="en-US" sz="2400" b="1" spc="-10" dirty="0">
                <a:solidFill>
                  <a:srgbClr val="22373A"/>
                </a:solidFill>
                <a:cs typeface="Arial"/>
              </a:rPr>
              <a:t>Balance</a:t>
            </a:r>
            <a:r>
              <a:rPr lang="en-US" sz="2400" b="1" spc="-5" dirty="0">
                <a:solidFill>
                  <a:srgbClr val="22373A"/>
                </a:solidFill>
                <a:cs typeface="Arial"/>
              </a:rPr>
              <a:t> </a:t>
            </a:r>
            <a:r>
              <a:rPr lang="en-US" sz="2400" b="1" spc="-10" dirty="0">
                <a:solidFill>
                  <a:srgbClr val="22373A"/>
                </a:solidFill>
                <a:cs typeface="Arial"/>
              </a:rPr>
              <a:t>tables</a:t>
            </a:r>
            <a:r>
              <a:rPr lang="en-US" sz="2400" b="1" dirty="0">
                <a:solidFill>
                  <a:srgbClr val="22373A"/>
                </a:solidFill>
                <a:cs typeface="Arial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appear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in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almost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5" dirty="0">
                <a:solidFill>
                  <a:srgbClr val="22373A"/>
                </a:solidFill>
                <a:cs typeface="Microsoft Sans Serif"/>
              </a:rPr>
              <a:t>every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RCT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research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product</a:t>
            </a:r>
            <a:endParaRPr lang="en-US" sz="2400" dirty="0">
              <a:cs typeface="Microsoft Sans Serif"/>
            </a:endParaRPr>
          </a:p>
          <a:p>
            <a:pPr marL="289560" indent="-118745">
              <a:lnSpc>
                <a:spcPct val="100000"/>
              </a:lnSpc>
              <a:spcBef>
                <a:spcPts val="1080"/>
              </a:spcBef>
              <a:buChar char="•"/>
              <a:tabLst>
                <a:tab pos="290195" algn="l"/>
              </a:tabLst>
            </a:pP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Used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to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indicate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which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groups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comparisons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are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5" dirty="0">
                <a:solidFill>
                  <a:srgbClr val="22373A"/>
                </a:solidFill>
                <a:cs typeface="Microsoft Sans Serif"/>
              </a:rPr>
              <a:t>drawn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across</a:t>
            </a:r>
            <a:endParaRPr lang="en-US" sz="2400" dirty="0">
              <a:cs typeface="Microsoft Sans Serif"/>
            </a:endParaRPr>
          </a:p>
          <a:p>
            <a:pPr marL="289560" indent="-118745">
              <a:lnSpc>
                <a:spcPct val="100000"/>
              </a:lnSpc>
              <a:spcBef>
                <a:spcPts val="540"/>
              </a:spcBef>
              <a:buChar char="•"/>
              <a:tabLst>
                <a:tab pos="290195" algn="l"/>
              </a:tabLst>
            </a:pP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Describe</a:t>
            </a:r>
            <a:r>
              <a:rPr lang="en-US" sz="2400" spc="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variation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in</a:t>
            </a:r>
            <a:r>
              <a:rPr lang="en-US" sz="2400" spc="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each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comparison</a:t>
            </a:r>
            <a:r>
              <a:rPr lang="en-US" sz="2400" spc="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group</a:t>
            </a:r>
            <a:endParaRPr lang="en-US" sz="2400" dirty="0">
              <a:cs typeface="Microsoft Sans Serif"/>
            </a:endParaRPr>
          </a:p>
          <a:p>
            <a:pPr marL="289560" indent="-118745">
              <a:lnSpc>
                <a:spcPct val="100000"/>
              </a:lnSpc>
              <a:spcBef>
                <a:spcPts val="535"/>
              </a:spcBef>
              <a:buChar char="•"/>
              <a:tabLst>
                <a:tab pos="290195" algn="l"/>
              </a:tabLst>
            </a:pP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Summarize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differences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(or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5" dirty="0">
                <a:solidFill>
                  <a:srgbClr val="22373A"/>
                </a:solidFill>
                <a:cs typeface="Microsoft Sans Serif"/>
              </a:rPr>
              <a:t>lack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thereof)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between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groups</a:t>
            </a:r>
            <a:endParaRPr lang="en-US" sz="2400" dirty="0">
              <a:cs typeface="Microsoft Sans Serif"/>
            </a:endParaRPr>
          </a:p>
          <a:p>
            <a:endParaRPr lang="en-US" sz="2400" dirty="0"/>
          </a:p>
        </p:txBody>
      </p:sp>
      <p:pic>
        <p:nvPicPr>
          <p:cNvPr id="7" name="Content Placeholder 6" descr="A picture containing text, screenshot, number, document&#10;&#10;Description automatically generated">
            <a:extLst>
              <a:ext uri="{FF2B5EF4-FFF2-40B4-BE49-F238E27FC236}">
                <a16:creationId xmlns:a16="http://schemas.microsoft.com/office/drawing/2014/main" id="{122668CB-0948-9C84-2233-48B60F0701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023" y="1825625"/>
            <a:ext cx="3657954" cy="4351338"/>
          </a:xfrm>
        </p:spPr>
      </p:pic>
    </p:spTree>
    <p:extLst>
      <p:ext uri="{BB962C8B-B14F-4D97-AF65-F5344CB8AC3E}">
        <p14:creationId xmlns:p14="http://schemas.microsoft.com/office/powerpoint/2010/main" val="1336250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15471E-10DB-15D5-429E-0EF64D5A9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 tables in Stata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2D33DB-92F9-8951-0238-02DEDD0AE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iebaltab</a:t>
            </a:r>
            <a:r>
              <a:rPr lang="en-US" dirty="0"/>
              <a:t>  is an SSC command in the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ietoolkit</a:t>
            </a:r>
            <a:r>
              <a:rPr lang="en-US" dirty="0"/>
              <a:t> package that allows you to quickly create balance tables in various formats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iebaltab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balancevarlist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where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balancevarlist</a:t>
            </a:r>
            <a:r>
              <a:rPr lang="en-US" dirty="0"/>
              <a:t> is one or several continuous or binary variables (from here on called balance variables) for which the command will test for differences across the categories in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groupvar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varname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/>
              <a:t>Install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ietoolkit</a:t>
            </a:r>
            <a:r>
              <a:rPr lang="en-US" dirty="0"/>
              <a:t> package from SSC if you haven’t yet</a:t>
            </a:r>
          </a:p>
          <a:p>
            <a:r>
              <a:rPr lang="en-US" dirty="0"/>
              <a:t>Check the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en-US" dirty="0"/>
              <a:t> file for more options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0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81E3D-ACD2-F1E6-5640-887B6066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Create Balance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16622-E4D5-C214-9523-DD5E2E048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iebaltab</a:t>
            </a:r>
            <a:r>
              <a:rPr lang="en-US" dirty="0"/>
              <a:t> to create a balance table that compares the same variables stored in global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sum_vars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across treatment and </a:t>
            </a:r>
            <a:r>
              <a:rPr lang="en-US" dirty="0" err="1"/>
              <a:t>and</a:t>
            </a:r>
            <a:r>
              <a:rPr lang="en-US" dirty="0"/>
              <a:t> control villages</a:t>
            </a:r>
          </a:p>
          <a:p>
            <a:r>
              <a:rPr lang="en-US" dirty="0"/>
              <a:t>Use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savexlsx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(filename)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/>
              <a:t>option to save the table to an excel sheet</a:t>
            </a:r>
          </a:p>
          <a:p>
            <a:r>
              <a:rPr lang="en-US" dirty="0"/>
              <a:t>Use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rowvarlabels</a:t>
            </a:r>
            <a:r>
              <a:rPr lang="en-US" dirty="0"/>
              <a:t>  option to use variable labels instead of variable names</a:t>
            </a:r>
          </a:p>
          <a:p>
            <a:r>
              <a:rPr lang="en-US" dirty="0"/>
              <a:t>What similarities and differences are indicated?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56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68706F-A206-A669-E13F-CB781D7D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Regression tables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F9870C-31F4-7EF5-6E50-6C09EE660F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90"/>
              </a:spcBef>
              <a:buNone/>
            </a:pPr>
            <a:r>
              <a:rPr lang="en-US" sz="2400" b="1" spc="-5" dirty="0">
                <a:solidFill>
                  <a:srgbClr val="22373A"/>
                </a:solidFill>
                <a:cs typeface="Arial"/>
              </a:rPr>
              <a:t>Regression </a:t>
            </a:r>
            <a:r>
              <a:rPr lang="en-US" sz="2400" b="1" spc="-10" dirty="0">
                <a:solidFill>
                  <a:srgbClr val="22373A"/>
                </a:solidFill>
                <a:cs typeface="Arial"/>
              </a:rPr>
              <a:t>tables</a:t>
            </a:r>
            <a:r>
              <a:rPr lang="en-US" sz="2400" b="1" spc="-5" dirty="0">
                <a:solidFill>
                  <a:srgbClr val="22373A"/>
                </a:solidFill>
                <a:cs typeface="Arial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appear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in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almost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5" dirty="0">
                <a:solidFill>
                  <a:srgbClr val="22373A"/>
                </a:solidFill>
                <a:cs typeface="Microsoft Sans Serif"/>
              </a:rPr>
              <a:t>every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academic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research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product</a:t>
            </a:r>
            <a:endParaRPr lang="en-US" sz="2400" dirty="0">
              <a:cs typeface="Microsoft Sans Serif"/>
            </a:endParaRPr>
          </a:p>
          <a:p>
            <a:pPr marL="289560" indent="-118745">
              <a:lnSpc>
                <a:spcPct val="100000"/>
              </a:lnSpc>
              <a:spcBef>
                <a:spcPts val="1080"/>
              </a:spcBef>
              <a:buChar char="•"/>
              <a:tabLst>
                <a:tab pos="290195" algn="l"/>
              </a:tabLst>
            </a:pP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Used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to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indicate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the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5" dirty="0">
                <a:solidFill>
                  <a:srgbClr val="22373A"/>
                </a:solidFill>
                <a:cs typeface="Microsoft Sans Serif"/>
              </a:rPr>
              <a:t>exact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comparisons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being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5" dirty="0">
                <a:solidFill>
                  <a:srgbClr val="22373A"/>
                </a:solidFill>
                <a:cs typeface="Microsoft Sans Serif"/>
              </a:rPr>
              <a:t>drawn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in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research</a:t>
            </a:r>
            <a:endParaRPr lang="en-US" sz="2400" dirty="0">
              <a:cs typeface="Microsoft Sans Serif"/>
            </a:endParaRPr>
          </a:p>
          <a:p>
            <a:pPr marL="289560" indent="-118745">
              <a:lnSpc>
                <a:spcPct val="100000"/>
              </a:lnSpc>
              <a:spcBef>
                <a:spcPts val="540"/>
              </a:spcBef>
              <a:buChar char="•"/>
              <a:tabLst>
                <a:tab pos="290195" algn="l"/>
              </a:tabLst>
            </a:pP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Describe</a:t>
            </a:r>
            <a:r>
              <a:rPr lang="en-US" sz="2400" spc="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control</a:t>
            </a:r>
            <a:r>
              <a:rPr lang="en-US" sz="2400" spc="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variables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and</a:t>
            </a:r>
            <a:r>
              <a:rPr lang="en-US" sz="2400" spc="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outcomes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20" dirty="0">
                <a:solidFill>
                  <a:srgbClr val="22373A"/>
                </a:solidFill>
                <a:cs typeface="Microsoft Sans Serif"/>
              </a:rPr>
              <a:t>for</a:t>
            </a:r>
            <a:r>
              <a:rPr lang="en-US" sz="2400" spc="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each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model</a:t>
            </a:r>
            <a:endParaRPr lang="en-US" sz="2400" dirty="0">
              <a:cs typeface="Microsoft Sans Serif"/>
            </a:endParaRPr>
          </a:p>
          <a:p>
            <a:pPr marL="289560" indent="-118745">
              <a:lnSpc>
                <a:spcPct val="100000"/>
              </a:lnSpc>
              <a:spcBef>
                <a:spcPts val="535"/>
              </a:spcBef>
              <a:buChar char="•"/>
              <a:tabLst>
                <a:tab pos="290195" algn="l"/>
              </a:tabLst>
            </a:pP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Contextualize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comparisons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with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more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information</a:t>
            </a:r>
            <a:endParaRPr lang="en-US" sz="2400" dirty="0">
              <a:cs typeface="Microsoft Sans Serif"/>
            </a:endParaRPr>
          </a:p>
          <a:p>
            <a:endParaRPr lang="en-US" sz="2400" dirty="0"/>
          </a:p>
        </p:txBody>
      </p:sp>
      <p:pic>
        <p:nvPicPr>
          <p:cNvPr id="7" name="Content Placeholder 6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03BDE360-36E9-F89F-EA33-CA488638EE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02091"/>
            <a:ext cx="5181600" cy="3798406"/>
          </a:xfrm>
        </p:spPr>
      </p:pic>
    </p:spTree>
    <p:extLst>
      <p:ext uri="{BB962C8B-B14F-4D97-AF65-F5344CB8AC3E}">
        <p14:creationId xmlns:p14="http://schemas.microsoft.com/office/powerpoint/2010/main" val="3755586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9C5747-E5A3-AD32-2684-9FF6C147E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Regressions in Stata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A8277-05EA-9E0D-2D71-F01AC51E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Stata, you can use the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regress</a:t>
            </a:r>
            <a:r>
              <a:rPr lang="en-US" dirty="0"/>
              <a:t> command to run linear regressions: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regress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depvar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indepvars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[if] [in] [weight] [, options]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38EFD-2F70-9ACA-AFC6-1578988A1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033" y="3155128"/>
            <a:ext cx="7466666" cy="35809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7814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98DB9-529F-7A47-5E3E-64D56AA2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Create Regression 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54160-9D63-30F5-0DBF-C4AEE0952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80808"/>
                </a:solidFill>
              </a:rPr>
              <a:t>Construct a regression table with 3 models:</a:t>
            </a:r>
          </a:p>
          <a:p>
            <a:pPr lvl="1"/>
            <a:r>
              <a:rPr lang="en-US" dirty="0">
                <a:solidFill>
                  <a:srgbClr val="080808"/>
                </a:solidFill>
              </a:rPr>
              <a:t>Model 1: Start with a basic regression model. Use </a:t>
            </a:r>
            <a:r>
              <a:rPr lang="en-US" dirty="0">
                <a:solidFill>
                  <a:srgbClr val="080808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regress</a:t>
            </a:r>
            <a:r>
              <a:rPr lang="en-US" dirty="0">
                <a:solidFill>
                  <a:srgbClr val="080808"/>
                </a:solidFill>
              </a:rPr>
              <a:t> to see  whether Treatment predicts annual food consumption</a:t>
            </a:r>
          </a:p>
          <a:p>
            <a:pPr lvl="1"/>
            <a:r>
              <a:rPr lang="en-US" dirty="0">
                <a:solidFill>
                  <a:srgbClr val="080808"/>
                </a:solidFill>
              </a:rPr>
              <a:t>Model 2: Add controls for whether any member can read/write</a:t>
            </a:r>
          </a:p>
          <a:p>
            <a:pPr lvl="1"/>
            <a:r>
              <a:rPr lang="en-US" dirty="0">
                <a:solidFill>
                  <a:srgbClr val="080808"/>
                </a:solidFill>
              </a:rPr>
              <a:t>Model 3: Add clustering by village</a:t>
            </a:r>
          </a:p>
          <a:p>
            <a:r>
              <a:rPr lang="en-US" dirty="0">
                <a:solidFill>
                  <a:srgbClr val="080808"/>
                </a:solidFill>
              </a:rPr>
              <a:t>Use </a:t>
            </a:r>
            <a:r>
              <a:rPr lang="en-US" dirty="0" err="1">
                <a:solidFill>
                  <a:srgbClr val="080808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eststo</a:t>
            </a:r>
            <a:r>
              <a:rPr lang="en-US" dirty="0">
                <a:solidFill>
                  <a:srgbClr val="080808"/>
                </a:solidFill>
              </a:rPr>
              <a:t> after each model to store the results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regress </a:t>
            </a:r>
            <a:r>
              <a:rPr lang="en-US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depvar</a:t>
            </a:r>
            <a:r>
              <a:rPr lang="en-US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indepvar</a:t>
            </a:r>
            <a:endParaRPr lang="en-US" dirty="0">
              <a:solidFill>
                <a:srgbClr val="08080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eststo</a:t>
            </a:r>
            <a:r>
              <a:rPr lang="en-US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model#</a:t>
            </a:r>
          </a:p>
          <a:p>
            <a:r>
              <a:rPr lang="en-US" dirty="0">
                <a:solidFill>
                  <a:srgbClr val="080808"/>
                </a:solidFill>
              </a:rPr>
              <a:t>Use </a:t>
            </a:r>
            <a:r>
              <a:rPr lang="en-US" dirty="0" err="1">
                <a:solidFill>
                  <a:srgbClr val="080808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esttab</a:t>
            </a:r>
            <a:r>
              <a:rPr lang="en-US" dirty="0">
                <a:solidFill>
                  <a:srgbClr val="080808"/>
                </a:solidFill>
              </a:rPr>
              <a:t> to export a table with these three regression models side-by-side</a:t>
            </a:r>
          </a:p>
          <a:p>
            <a:pPr marL="457200" lvl="1" indent="0">
              <a:buNone/>
            </a:pPr>
            <a:r>
              <a:rPr lang="en-US" sz="19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esttab</a:t>
            </a:r>
            <a:r>
              <a:rPr lang="en-US" sz="19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model1 model2 model3 using “</a:t>
            </a:r>
            <a:r>
              <a:rPr lang="en-US" sz="19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filepath</a:t>
            </a:r>
            <a:r>
              <a:rPr lang="en-US" sz="19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/table3.csv”, replace label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35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9E30E-5B72-87CE-EB6C-E48417D9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data with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collapse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E995-1D17-ABE2-D93D-741B13F9C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collapse</a:t>
            </a:r>
            <a:r>
              <a:rPr lang="en-US" dirty="0"/>
              <a:t> command that we used to make community level data is also useful to create descriptive tables</a:t>
            </a:r>
          </a:p>
          <a:p>
            <a:r>
              <a:rPr lang="en-US" dirty="0"/>
              <a:t>The easiest way to export a descriptive table to Excel is to collapse the dataset, create the columns we want to present in our table, and export the entire dataset to Excel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52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1B7C-CFBF-16DF-9C93-FCA8B67D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4: Summary with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collapse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67E07-B8C7-CABC-04F5-F83994A7A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collapse</a:t>
            </a:r>
            <a:r>
              <a:rPr lang="en-US" dirty="0"/>
              <a:t> to create a summary table with following statistics by treatment:</a:t>
            </a:r>
          </a:p>
          <a:p>
            <a:pPr lvl="1"/>
            <a:r>
              <a:rPr lang="en-US" dirty="0"/>
              <a:t>Average food consumption value</a:t>
            </a:r>
          </a:p>
          <a:p>
            <a:pPr lvl="1"/>
            <a:r>
              <a:rPr lang="en-US" dirty="0"/>
              <a:t>Average treatment cost</a:t>
            </a:r>
          </a:p>
          <a:p>
            <a:pPr lvl="1"/>
            <a:r>
              <a:rPr lang="en-US" dirty="0"/>
              <a:t>Average area cultivated</a:t>
            </a:r>
          </a:p>
          <a:p>
            <a:pPr lvl="1"/>
            <a:r>
              <a:rPr lang="en-US" dirty="0"/>
              <a:t>Total members </a:t>
            </a:r>
          </a:p>
          <a:p>
            <a:pPr lvl="1"/>
            <a:r>
              <a:rPr lang="en-US" dirty="0"/>
              <a:t>Total livestock now</a:t>
            </a:r>
          </a:p>
          <a:p>
            <a:pPr lvl="1"/>
            <a:r>
              <a:rPr lang="en-US" dirty="0"/>
              <a:t>Total households</a:t>
            </a:r>
          </a:p>
          <a:p>
            <a:r>
              <a:rPr lang="en-US" dirty="0"/>
              <a:t>Label and order the variables</a:t>
            </a:r>
          </a:p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en-US" dirty="0"/>
              <a:t> to format the numeric variables so they have 2 decimals</a:t>
            </a:r>
          </a:p>
          <a:p>
            <a:r>
              <a:rPr lang="en-US" dirty="0"/>
              <a:t>Export as excel using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export excel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80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1204-9DDD-8E61-7C1D-99948E55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 for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C4B2D-5ED7-8C1F-33EE-348D56FDB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Does the number of observations for each  regression or summary statistic make sense?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Do the magnitude and sign of each  coefficient/summary statistic seem reasonable?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Did you label all the variables/columns/rows?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Did you add a title?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66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09155-E5D2-65EB-E302-B0CECDB76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CB7C2-5FCC-0990-C90B-6A9B72444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learned how to:</a:t>
            </a:r>
          </a:p>
          <a:p>
            <a:r>
              <a:rPr lang="en-US" dirty="0"/>
              <a:t>Create and export summary tables</a:t>
            </a:r>
          </a:p>
          <a:p>
            <a:r>
              <a:rPr lang="en-US" dirty="0"/>
              <a:t>Importance of balance tables in RCTs and how to create them</a:t>
            </a:r>
          </a:p>
          <a:p>
            <a:r>
              <a:rPr lang="en-US" dirty="0"/>
              <a:t>Running regressions and exporting them to a table</a:t>
            </a:r>
          </a:p>
          <a:p>
            <a:r>
              <a:rPr lang="en-US" dirty="0"/>
              <a:t>Best practices for creating tables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38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07558-B800-CA1E-DB1F-2AEB3F05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13B1F-03FE-E911-8DB9-14B7CF61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  <a:p>
            <a:r>
              <a:rPr lang="en-US" dirty="0"/>
              <a:t>Summary tables</a:t>
            </a:r>
          </a:p>
          <a:p>
            <a:r>
              <a:rPr lang="en-US" dirty="0"/>
              <a:t>Balance tables</a:t>
            </a:r>
          </a:p>
          <a:p>
            <a:r>
              <a:rPr lang="en-US" dirty="0"/>
              <a:t>Regression tables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56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8F041-0A54-FDF2-5A77-056822DFAA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3834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62E3-A295-99CD-DA2C-3F4A794E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47C31-A32F-00C2-26ED-83FFA5E26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https://dimewiki.worldbank.org/Data_Analysis</a:t>
            </a:r>
          </a:p>
          <a:p>
            <a:r>
              <a:rPr lang="en-US" dirty="0">
                <a:hlinkClick r:id="rId2"/>
              </a:rPr>
              <a:t>https://github.com/worldbank/stata-tables</a:t>
            </a:r>
            <a:endParaRPr lang="en-US" dirty="0"/>
          </a:p>
          <a:p>
            <a:r>
              <a:rPr lang="en-US" sz="2800" b="0" i="0" u="none" strike="noStrike" baseline="0">
                <a:solidFill>
                  <a:srgbClr val="800080"/>
                </a:solidFill>
                <a:latin typeface=""/>
                <a:hlinkClick r:id="rId3"/>
              </a:rPr>
              <a:t>https</a:t>
            </a:r>
            <a:r>
              <a:rPr lang="en-US" sz="2800" b="0" i="0" u="none" strike="noStrike" baseline="0" dirty="0">
                <a:solidFill>
                  <a:srgbClr val="800080"/>
                </a:solidFill>
                <a:latin typeface=""/>
                <a:hlinkClick r:id="rId3"/>
              </a:rPr>
              <a:t>://github.com/worldbank/DIME-LaTeX-Templates</a:t>
            </a:r>
            <a:endParaRPr lang="en-US" sz="2800" b="0" i="0" u="none" strike="noStrike" baseline="0" dirty="0">
              <a:solidFill>
                <a:srgbClr val="800080"/>
              </a:solidFill>
              <a:latin typeface=""/>
            </a:endParaRPr>
          </a:p>
          <a:p>
            <a:r>
              <a:rPr lang="en-US" sz="2800" b="0" i="0" u="none" strike="noStrike" baseline="0" dirty="0">
                <a:solidFill>
                  <a:srgbClr val="800080"/>
                </a:solidFill>
                <a:latin typeface=""/>
                <a:hlinkClick r:id="rId4"/>
              </a:rPr>
              <a:t>https://dimewiki.worldbank.org/Checklist:_Submit_Table</a:t>
            </a:r>
            <a:endParaRPr lang="en-US" sz="2800" b="0" i="0" u="none" strike="noStrike" baseline="0" dirty="0">
              <a:solidFill>
                <a:srgbClr val="800080"/>
              </a:solidFill>
              <a:latin typeface=""/>
            </a:endParaRPr>
          </a:p>
          <a:p>
            <a:r>
              <a:rPr lang="en-US" sz="2800" b="0" i="0" u="none" strike="noStrike" baseline="0" dirty="0">
                <a:solidFill>
                  <a:srgbClr val="800080"/>
                </a:solidFill>
                <a:latin typeface=""/>
                <a:hlinkClick r:id="rId5"/>
              </a:rPr>
              <a:t>https://dimewiki.worldbank.org/Exporting_Analysis</a:t>
            </a:r>
            <a:endParaRPr lang="en-US" sz="2800" b="0" i="0" u="none" strike="noStrike" baseline="0" dirty="0">
              <a:solidFill>
                <a:srgbClr val="800080"/>
              </a:solidFill>
              <a:latin typeface="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770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B41DC-6098-6B74-7EF3-D02981A1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5: Summary by enumerators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10A90-A57D-ED68-D6DA-3DC84C197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Ensure consistency in data collection across all enumerators by: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Selecting a list of variables critical for assessing data quality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collapse</a:t>
            </a:r>
            <a:r>
              <a:rPr lang="en-US" dirty="0"/>
              <a:t> to export a summary of these variables by enumerator. You can employ metrics such as averages, sums, or counts to evaluate enumerator performance.</a:t>
            </a:r>
          </a:p>
          <a:p>
            <a:pPr marL="0" indent="0">
              <a:buNone/>
            </a:pPr>
            <a:r>
              <a:rPr lang="en-US" dirty="0"/>
              <a:t>Additionally, be vigilant to detect any anomalies or irregular values submitted by enumerators.</a:t>
            </a:r>
          </a:p>
        </p:txBody>
      </p:sp>
    </p:spTree>
    <p:extLst>
      <p:ext uri="{BB962C8B-B14F-4D97-AF65-F5344CB8AC3E}">
        <p14:creationId xmlns:p14="http://schemas.microsoft.com/office/powerpoint/2010/main" val="128614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DE59-D609-3F90-E6D5-546E1988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Stata Labs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E901068-068B-4C1A-6268-C1A16B5D928A}"/>
              </a:ext>
            </a:extLst>
          </p:cNvPr>
          <p:cNvGraphicFramePr/>
          <p:nvPr/>
        </p:nvGraphicFramePr>
        <p:xfrm>
          <a:off x="2032000" y="116571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7433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DE59-D609-3F90-E6D5-546E1988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lab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E901068-068B-4C1A-6268-C1A16B5D92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4660870"/>
              </p:ext>
            </p:extLst>
          </p:nvPr>
        </p:nvGraphicFramePr>
        <p:xfrm>
          <a:off x="2032000" y="116571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7884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53D4A-1E51-CF65-D08E-0F376B512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800" dirty="0"/>
              <a:t>Data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B51A09-094E-C9C0-1173-F548082161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9478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480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6004EE1-BAE9-464F-2DCD-D13EEB58A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are Descriptive Statistics?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4D0EC6-FE70-043F-B685-784C002DB0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89230" marR="5080" indent="-177165">
              <a:lnSpc>
                <a:spcPct val="118000"/>
              </a:lnSpc>
              <a:spcBef>
                <a:spcPts val="100"/>
              </a:spcBef>
              <a:buChar char="•"/>
              <a:tabLst>
                <a:tab pos="189865" algn="l"/>
              </a:tabLst>
            </a:pPr>
            <a:r>
              <a:rPr lang="en-US" sz="2400" spc="-35" dirty="0">
                <a:solidFill>
                  <a:srgbClr val="22373A"/>
                </a:solidFill>
                <a:cs typeface="Georgia"/>
              </a:rPr>
              <a:t>Numbers</a:t>
            </a:r>
            <a:r>
              <a:rPr lang="en-US" sz="2400" spc="-3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40" dirty="0">
                <a:solidFill>
                  <a:srgbClr val="22373A"/>
                </a:solidFill>
                <a:cs typeface="Georgia"/>
              </a:rPr>
              <a:t>or</a:t>
            </a:r>
            <a:r>
              <a:rPr lang="en-US" sz="2400" spc="-35" dirty="0">
                <a:solidFill>
                  <a:srgbClr val="22373A"/>
                </a:solidFill>
                <a:cs typeface="Georgia"/>
              </a:rPr>
              <a:t> figures</a:t>
            </a:r>
            <a:r>
              <a:rPr lang="en-US" sz="2400" spc="-3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10" dirty="0">
                <a:solidFill>
                  <a:srgbClr val="22373A"/>
                </a:solidFill>
                <a:cs typeface="Georgia"/>
              </a:rPr>
              <a:t>that </a:t>
            </a:r>
            <a:r>
              <a:rPr lang="en-US" sz="2400" spc="-20" dirty="0">
                <a:solidFill>
                  <a:srgbClr val="22373A"/>
                </a:solidFill>
                <a:cs typeface="Georgia"/>
              </a:rPr>
              <a:t>paint </a:t>
            </a:r>
            <a:r>
              <a:rPr lang="en-US" sz="2400" spc="-10" dirty="0">
                <a:solidFill>
                  <a:srgbClr val="22373A"/>
                </a:solidFill>
                <a:cs typeface="Georgia"/>
              </a:rPr>
              <a:t>a </a:t>
            </a:r>
            <a:r>
              <a:rPr lang="en-US" sz="2400" spc="-5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20" dirty="0">
                <a:solidFill>
                  <a:srgbClr val="22373A"/>
                </a:solidFill>
                <a:cs typeface="Georgia"/>
              </a:rPr>
              <a:t>picture</a:t>
            </a:r>
            <a:r>
              <a:rPr lang="en-US" sz="2400" spc="85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40" dirty="0">
                <a:solidFill>
                  <a:srgbClr val="22373A"/>
                </a:solidFill>
                <a:cs typeface="Georgia"/>
              </a:rPr>
              <a:t>of</a:t>
            </a:r>
            <a:r>
              <a:rPr lang="en-US" sz="2400" spc="9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Georgia"/>
              </a:rPr>
              <a:t>what</a:t>
            </a:r>
            <a:r>
              <a:rPr lang="en-US" sz="2400" spc="9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Georgia"/>
              </a:rPr>
              <a:t>a</a:t>
            </a:r>
            <a:r>
              <a:rPr lang="en-US" sz="2400" spc="9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25" dirty="0">
                <a:solidFill>
                  <a:srgbClr val="22373A"/>
                </a:solidFill>
                <a:cs typeface="Georgia"/>
              </a:rPr>
              <a:t>given</a:t>
            </a:r>
            <a:r>
              <a:rPr lang="en-US" sz="2400" spc="9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Georgia"/>
              </a:rPr>
              <a:t>dataset</a:t>
            </a:r>
            <a:r>
              <a:rPr lang="en-US" sz="2400" spc="9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30" dirty="0">
                <a:solidFill>
                  <a:srgbClr val="22373A"/>
                </a:solidFill>
                <a:cs typeface="Georgia"/>
              </a:rPr>
              <a:t>looks </a:t>
            </a:r>
            <a:r>
              <a:rPr lang="en-US" sz="2400" spc="-25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35" dirty="0">
                <a:solidFill>
                  <a:srgbClr val="22373A"/>
                </a:solidFill>
                <a:cs typeface="Georgia"/>
              </a:rPr>
              <a:t>like</a:t>
            </a:r>
            <a:endParaRPr lang="en-US" sz="2400" dirty="0">
              <a:cs typeface="Georgia"/>
            </a:endParaRPr>
          </a:p>
          <a:p>
            <a:pPr marL="189230" marR="41910" indent="-177165">
              <a:lnSpc>
                <a:spcPct val="118000"/>
              </a:lnSpc>
              <a:spcBef>
                <a:spcPts val="300"/>
              </a:spcBef>
              <a:buChar char="•"/>
              <a:tabLst>
                <a:tab pos="189865" algn="l"/>
              </a:tabLst>
            </a:pPr>
            <a:r>
              <a:rPr lang="en-US" sz="2400" spc="15" dirty="0">
                <a:solidFill>
                  <a:srgbClr val="22373A"/>
                </a:solidFill>
                <a:cs typeface="Georgia"/>
              </a:rPr>
              <a:t>They </a:t>
            </a:r>
            <a:r>
              <a:rPr lang="en-US" sz="2400" spc="-25" dirty="0">
                <a:solidFill>
                  <a:srgbClr val="22373A"/>
                </a:solidFill>
                <a:cs typeface="Georgia"/>
              </a:rPr>
              <a:t>begin</a:t>
            </a:r>
            <a:r>
              <a:rPr lang="en-US" sz="2400" spc="-2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Georgia"/>
              </a:rPr>
              <a:t>to </a:t>
            </a:r>
            <a:r>
              <a:rPr lang="en-US" sz="2400" spc="-30" dirty="0">
                <a:solidFill>
                  <a:srgbClr val="22373A"/>
                </a:solidFill>
                <a:cs typeface="Georgia"/>
              </a:rPr>
              <a:t>help</a:t>
            </a:r>
            <a:r>
              <a:rPr lang="en-US" sz="2400" spc="204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40" dirty="0">
                <a:solidFill>
                  <a:srgbClr val="22373A"/>
                </a:solidFill>
                <a:cs typeface="Georgia"/>
              </a:rPr>
              <a:t>us</a:t>
            </a:r>
            <a:r>
              <a:rPr lang="en-US" sz="2400" spc="185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25" dirty="0">
                <a:solidFill>
                  <a:srgbClr val="22373A"/>
                </a:solidFill>
                <a:cs typeface="Georgia"/>
              </a:rPr>
              <a:t>understand </a:t>
            </a:r>
            <a:r>
              <a:rPr lang="en-US" sz="2400" spc="-2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15" dirty="0">
                <a:solidFill>
                  <a:srgbClr val="22373A"/>
                </a:solidFill>
                <a:cs typeface="Georgia"/>
              </a:rPr>
              <a:t>the </a:t>
            </a:r>
            <a:r>
              <a:rPr lang="en-US" sz="2400" spc="-20" dirty="0">
                <a:solidFill>
                  <a:srgbClr val="22373A"/>
                </a:solidFill>
                <a:cs typeface="Georgia"/>
              </a:rPr>
              <a:t>important</a:t>
            </a:r>
            <a:r>
              <a:rPr lang="en-US" sz="2400" spc="-15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25" dirty="0">
                <a:solidFill>
                  <a:srgbClr val="22373A"/>
                </a:solidFill>
                <a:cs typeface="Georgia"/>
              </a:rPr>
              <a:t>features</a:t>
            </a:r>
            <a:r>
              <a:rPr lang="en-US" sz="2400" spc="215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40" dirty="0">
                <a:solidFill>
                  <a:srgbClr val="22373A"/>
                </a:solidFill>
                <a:cs typeface="Georgia"/>
              </a:rPr>
              <a:t>of</a:t>
            </a:r>
            <a:r>
              <a:rPr lang="en-US" sz="2400" spc="185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35" dirty="0">
                <a:solidFill>
                  <a:srgbClr val="22373A"/>
                </a:solidFill>
                <a:cs typeface="Georgia"/>
              </a:rPr>
              <a:t>our </a:t>
            </a:r>
            <a:r>
              <a:rPr lang="en-US" sz="2400" spc="-3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Georgia"/>
              </a:rPr>
              <a:t>dataset, </a:t>
            </a:r>
            <a:r>
              <a:rPr lang="en-US" sz="2400" spc="-30" dirty="0">
                <a:solidFill>
                  <a:srgbClr val="22373A"/>
                </a:solidFill>
                <a:cs typeface="Georgia"/>
              </a:rPr>
              <a:t>and</a:t>
            </a:r>
            <a:r>
              <a:rPr lang="en-US" sz="2400" spc="-25" dirty="0">
                <a:solidFill>
                  <a:srgbClr val="22373A"/>
                </a:solidFill>
                <a:cs typeface="Georgia"/>
              </a:rPr>
              <a:t> can</a:t>
            </a:r>
            <a:r>
              <a:rPr lang="en-US" sz="2400" spc="-2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15" dirty="0">
                <a:solidFill>
                  <a:srgbClr val="22373A"/>
                </a:solidFill>
                <a:cs typeface="Georgia"/>
              </a:rPr>
              <a:t>be </a:t>
            </a:r>
            <a:r>
              <a:rPr lang="en-US" sz="2400" spc="-35" dirty="0">
                <a:solidFill>
                  <a:srgbClr val="22373A"/>
                </a:solidFill>
                <a:cs typeface="Georgia"/>
              </a:rPr>
              <a:t>useful</a:t>
            </a:r>
            <a:r>
              <a:rPr lang="en-US" sz="2400" spc="195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35" dirty="0">
                <a:solidFill>
                  <a:srgbClr val="22373A"/>
                </a:solidFill>
                <a:cs typeface="Georgia"/>
              </a:rPr>
              <a:t>in </a:t>
            </a:r>
            <a:r>
              <a:rPr lang="en-US" sz="2400" spc="-3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20" dirty="0">
                <a:solidFill>
                  <a:srgbClr val="22373A"/>
                </a:solidFill>
                <a:cs typeface="Georgia"/>
              </a:rPr>
              <a:t>directing</a:t>
            </a:r>
            <a:r>
              <a:rPr lang="en-US" sz="2400" spc="85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40" dirty="0">
                <a:solidFill>
                  <a:srgbClr val="22373A"/>
                </a:solidFill>
                <a:cs typeface="Georgia"/>
              </a:rPr>
              <a:t>us</a:t>
            </a:r>
            <a:r>
              <a:rPr lang="en-US" sz="2400" spc="9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30" dirty="0">
                <a:solidFill>
                  <a:srgbClr val="22373A"/>
                </a:solidFill>
                <a:cs typeface="Georgia"/>
              </a:rPr>
              <a:t>towards</a:t>
            </a:r>
            <a:r>
              <a:rPr lang="en-US" sz="2400" spc="9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30" dirty="0">
                <a:solidFill>
                  <a:srgbClr val="22373A"/>
                </a:solidFill>
                <a:cs typeface="Georgia"/>
              </a:rPr>
              <a:t>areas</a:t>
            </a:r>
            <a:r>
              <a:rPr lang="en-US" sz="2400" spc="9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40" dirty="0">
                <a:solidFill>
                  <a:srgbClr val="22373A"/>
                </a:solidFill>
                <a:cs typeface="Georgia"/>
              </a:rPr>
              <a:t>of</a:t>
            </a:r>
            <a:r>
              <a:rPr lang="en-US" sz="2400" spc="9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20" dirty="0">
                <a:solidFill>
                  <a:srgbClr val="22373A"/>
                </a:solidFill>
                <a:cs typeface="Georgia"/>
              </a:rPr>
              <a:t>further </a:t>
            </a:r>
            <a:r>
              <a:rPr lang="en-US" sz="2400" spc="-25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20" dirty="0">
                <a:solidFill>
                  <a:srgbClr val="22373A"/>
                </a:solidFill>
                <a:cs typeface="Georgia"/>
              </a:rPr>
              <a:t>analysis</a:t>
            </a:r>
            <a:endParaRPr lang="en-US" sz="2400" dirty="0">
              <a:cs typeface="Georgia"/>
            </a:endParaRPr>
          </a:p>
          <a:p>
            <a:endParaRPr lang="en-US" sz="2400" dirty="0"/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id="{201D532B-D6C5-D6DF-01CC-81884A7224F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6634436" y="1825625"/>
            <a:ext cx="42571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4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5CD9-FE3C-F910-0736-C3E69A58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data using tables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9F4E19-21D9-BE95-619E-31A11E47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different ways to describe data using tables:</a:t>
            </a:r>
          </a:p>
          <a:p>
            <a:r>
              <a:rPr lang="en-US" dirty="0"/>
              <a:t>Summary statistics </a:t>
            </a:r>
          </a:p>
          <a:p>
            <a:r>
              <a:rPr lang="en-US" dirty="0"/>
              <a:t>Balance tables</a:t>
            </a:r>
          </a:p>
          <a:p>
            <a:r>
              <a:rPr lang="en-US" dirty="0"/>
              <a:t>Regression tables</a:t>
            </a:r>
          </a:p>
        </p:txBody>
      </p:sp>
    </p:spTree>
    <p:extLst>
      <p:ext uri="{BB962C8B-B14F-4D97-AF65-F5344CB8AC3E}">
        <p14:creationId xmlns:p14="http://schemas.microsoft.com/office/powerpoint/2010/main" val="445920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1828-51F9-D5F2-DA8C-9EAFCC1B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4A9B-DE9D-68EF-6679-4AA8260D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Launch Stata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lab3.do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Load the clean dataset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TZA_CCT_baseline_clean.dta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17385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80D95"/>
      </a:accent1>
      <a:accent2>
        <a:srgbClr val="880D95"/>
      </a:accent2>
      <a:accent3>
        <a:srgbClr val="B788C6"/>
      </a:accent3>
      <a:accent4>
        <a:srgbClr val="B788C6"/>
      </a:accent4>
      <a:accent5>
        <a:srgbClr val="B788C6"/>
      </a:accent5>
      <a:accent6>
        <a:srgbClr val="FFFFFF"/>
      </a:accent6>
      <a:hlink>
        <a:srgbClr val="6600CC"/>
      </a:hlink>
      <a:folHlink>
        <a:srgbClr val="6600CC"/>
      </a:folHlink>
    </a:clrScheme>
    <a:fontScheme name="Custom 1">
      <a:majorFont>
        <a:latin typeface="Lato Semi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870D87"/>
      </a:dk1>
      <a:lt1>
        <a:srgbClr val="FFFFFF"/>
      </a:lt1>
      <a:dk2>
        <a:srgbClr val="A236A1"/>
      </a:dk2>
      <a:lt2>
        <a:srgbClr val="E7E6E6"/>
      </a:lt2>
      <a:accent1>
        <a:srgbClr val="B67AB3"/>
      </a:accent1>
      <a:accent2>
        <a:srgbClr val="EEDCEA"/>
      </a:accent2>
      <a:accent3>
        <a:srgbClr val="A5A5A5"/>
      </a:accent3>
      <a:accent4>
        <a:srgbClr val="D1A0CC"/>
      </a:accent4>
      <a:accent5>
        <a:srgbClr val="AB4BA9"/>
      </a:accent5>
      <a:accent6>
        <a:srgbClr val="F6EDF5"/>
      </a:accent6>
      <a:hlink>
        <a:srgbClr val="AA4AA8"/>
      </a:hlink>
      <a:folHlink>
        <a:srgbClr val="FFFFFF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ME 0 Dark Blue.potx" id="{12277EC7-6412-4290-8B35-488EA1A12D24}" vid="{FA1AA799-3B66-4864-8F85-C70FE3A7D97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1450</Words>
  <Application>Microsoft Office PowerPoint</Application>
  <PresentationFormat>Widescreen</PresentationFormat>
  <Paragraphs>172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Corbel</vt:lpstr>
      <vt:lpstr>Courier New</vt:lpstr>
      <vt:lpstr>Lato</vt:lpstr>
      <vt:lpstr>Lato 2 Bold</vt:lpstr>
      <vt:lpstr>Lato Bold</vt:lpstr>
      <vt:lpstr>Source Sans Pro</vt:lpstr>
      <vt:lpstr>Wingdings</vt:lpstr>
      <vt:lpstr>2_Office Theme</vt:lpstr>
      <vt:lpstr>1_Office Theme</vt:lpstr>
      <vt:lpstr>PowerPoint Presentation</vt:lpstr>
      <vt:lpstr>PowerPoint Presentation</vt:lpstr>
      <vt:lpstr>Outline</vt:lpstr>
      <vt:lpstr>Overview: Stata Labs</vt:lpstr>
      <vt:lpstr>Today’s lab</vt:lpstr>
      <vt:lpstr>Data Analysis</vt:lpstr>
      <vt:lpstr>What are Descriptive Statistics?</vt:lpstr>
      <vt:lpstr>Describing data using tables</vt:lpstr>
      <vt:lpstr>Setting the stage</vt:lpstr>
      <vt:lpstr>Summary Statistics</vt:lpstr>
      <vt:lpstr>Summary Statistics</vt:lpstr>
      <vt:lpstr>Task 1A: Summarize </vt:lpstr>
      <vt:lpstr>Summary Statistics: tabstat</vt:lpstr>
      <vt:lpstr>Task 1B: Summarize using tabstat</vt:lpstr>
      <vt:lpstr>Task 1C: Add more stats</vt:lpstr>
      <vt:lpstr>Exporting tables</vt:lpstr>
      <vt:lpstr>Task 1C: Export summary statistics</vt:lpstr>
      <vt:lpstr>Task 1D: Use sumstats</vt:lpstr>
      <vt:lpstr>Balance tables</vt:lpstr>
      <vt:lpstr>Balance tables</vt:lpstr>
      <vt:lpstr>Balance tables in Stata</vt:lpstr>
      <vt:lpstr>Task 2: Create Balance Table</vt:lpstr>
      <vt:lpstr>Regression tables</vt:lpstr>
      <vt:lpstr>Regressions in Stata</vt:lpstr>
      <vt:lpstr>Task 3: Create Regression table</vt:lpstr>
      <vt:lpstr>Summarizing data with collapse</vt:lpstr>
      <vt:lpstr>Task 4: Summary with collapse</vt:lpstr>
      <vt:lpstr>Checklist for tables</vt:lpstr>
      <vt:lpstr>Recap</vt:lpstr>
      <vt:lpstr>PowerPoint Presentation</vt:lpstr>
      <vt:lpstr>Further Reading</vt:lpstr>
      <vt:lpstr>Task 5: Summary by enumerators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INTENSIVO DA AVALIAÇÃO DE IMPACTO</dc:title>
  <dc:creator>Ankriti Singh</dc:creator>
  <cp:lastModifiedBy>Ankriti Singh</cp:lastModifiedBy>
  <cp:revision>15</cp:revision>
  <dcterms:created xsi:type="dcterms:W3CDTF">2023-06-06T16:27:07Z</dcterms:created>
  <dcterms:modified xsi:type="dcterms:W3CDTF">2024-04-26T20:14:46Z</dcterms:modified>
</cp:coreProperties>
</file>